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diagrams/data1.xml" ContentType="application/vnd.openxmlformats-officedocument.drawingml.diagramData+xml"/>
  <Override PartName="/ppt/slideMasters/slideMaster1.xml" ContentType="application/vnd.openxmlformats-officedocument.presentationml.slideMaster+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1.xml" ContentType="application/vnd.openxmlformats-officedocument.presentationml.notesSlide+xml"/>
  <Override PartName="/ppt/theme/theme2.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Masters/notesMaster1.xml" ContentType="application/vnd.openxmlformats-officedocument.presentationml.notesMaster+xml"/>
  <Override PartName="/ppt/commentAuthors.xml" ContentType="application/vnd.openxmlformats-officedocument.presentationml.commentAuthors+xml"/>
  <Override PartName="/ppt/theme/theme1.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42"/>
  </p:notesMasterIdLst>
  <p:sldIdLst>
    <p:sldId id="256" r:id="rId2"/>
    <p:sldId id="274" r:id="rId3"/>
    <p:sldId id="308" r:id="rId4"/>
    <p:sldId id="309" r:id="rId5"/>
    <p:sldId id="275" r:id="rId6"/>
    <p:sldId id="276" r:id="rId7"/>
    <p:sldId id="279" r:id="rId8"/>
    <p:sldId id="283" r:id="rId9"/>
    <p:sldId id="277" r:id="rId10"/>
    <p:sldId id="278" r:id="rId11"/>
    <p:sldId id="281" r:id="rId12"/>
    <p:sldId id="284" r:id="rId13"/>
    <p:sldId id="285" r:id="rId14"/>
    <p:sldId id="286" r:id="rId15"/>
    <p:sldId id="287" r:id="rId16"/>
    <p:sldId id="282" r:id="rId17"/>
    <p:sldId id="288" r:id="rId18"/>
    <p:sldId id="290" r:id="rId19"/>
    <p:sldId id="289" r:id="rId20"/>
    <p:sldId id="280" r:id="rId21"/>
    <p:sldId id="292" r:id="rId22"/>
    <p:sldId id="293" r:id="rId23"/>
    <p:sldId id="294" r:id="rId24"/>
    <p:sldId id="295" r:id="rId25"/>
    <p:sldId id="296" r:id="rId26"/>
    <p:sldId id="311" r:id="rId27"/>
    <p:sldId id="297" r:id="rId28"/>
    <p:sldId id="298" r:id="rId29"/>
    <p:sldId id="299" r:id="rId30"/>
    <p:sldId id="300" r:id="rId31"/>
    <p:sldId id="301" r:id="rId32"/>
    <p:sldId id="302" r:id="rId33"/>
    <p:sldId id="303" r:id="rId34"/>
    <p:sldId id="304" r:id="rId35"/>
    <p:sldId id="305" r:id="rId36"/>
    <p:sldId id="306" r:id="rId37"/>
    <p:sldId id="307" r:id="rId38"/>
    <p:sldId id="291" r:id="rId39"/>
    <p:sldId id="273" r:id="rId40"/>
    <p:sldId id="260" r:id="rId41"/>
  </p:sldIdLst>
  <p:sldSz cx="10691813" cy="75596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1" userDrawn="1">
          <p15:clr>
            <a:srgbClr val="A4A3A4"/>
          </p15:clr>
        </p15:guide>
        <p15:guide id="2" pos="336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lenik Agnieszka" initials="PA" lastIdx="1" clrIdx="0">
    <p:extLst>
      <p:ext uri="{19B8F6BF-5375-455C-9EA6-DF929625EA0E}">
        <p15:presenceInfo xmlns:p15="http://schemas.microsoft.com/office/powerpoint/2012/main" userId="S::Agnieszka.Palenik@mfipr.gov.pl::6a0c958d-6557-4bbd-8aa6-03360055b1e8" providerId="AD"/>
      </p:ext>
    </p:extLst>
  </p:cmAuthor>
  <p:cmAuthor id="2" name="Bogumiła Pieczychlebek" initials="BP" lastIdx="1" clrIdx="1">
    <p:extLst>
      <p:ext uri="{19B8F6BF-5375-455C-9EA6-DF929625EA0E}">
        <p15:presenceInfo xmlns:p15="http://schemas.microsoft.com/office/powerpoint/2012/main" userId="S::bogumila.pieczychlebek@pracownik.kpswjg.pl::b38d4245-e3eb-44b6-9fe5-d0b1a0046a2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0A15C55-8517-42AA-B614-E9B94910E393}">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 pośredni 2 — Ak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6" autoAdjust="0"/>
    <p:restoredTop sz="94660"/>
  </p:normalViewPr>
  <p:slideViewPr>
    <p:cSldViewPr showGuides="1">
      <p:cViewPr varScale="1">
        <p:scale>
          <a:sx n="71" d="100"/>
          <a:sy n="71" d="100"/>
        </p:scale>
        <p:origin x="1469" y="53"/>
      </p:cViewPr>
      <p:guideLst>
        <p:guide orient="horz" pos="2381"/>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50" Type="http://schemas.openxmlformats.org/officeDocument/2006/relationships/customXml" Target="../customXml/item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 Id="rId48" Type="http://schemas.openxmlformats.org/officeDocument/2006/relationships/customXml" Target="../customXml/item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_rels/data1.xml.rels><?xml version="1.0" encoding="UTF-8" standalone="yes"?>
<Relationships xmlns="http://schemas.openxmlformats.org/package/2006/relationships"><Relationship Id="rId8" Type="http://schemas.openxmlformats.org/officeDocument/2006/relationships/image" Target="../media/image40.svg"/><Relationship Id="rId3" Type="http://schemas.openxmlformats.org/officeDocument/2006/relationships/image" Target="../media/image35.png"/><Relationship Id="rId7" Type="http://schemas.openxmlformats.org/officeDocument/2006/relationships/image" Target="../media/image39.png"/><Relationship Id="rId12" Type="http://schemas.openxmlformats.org/officeDocument/2006/relationships/image" Target="../media/image44.svg"/><Relationship Id="rId2" Type="http://schemas.openxmlformats.org/officeDocument/2006/relationships/image" Target="../media/image34.svg"/><Relationship Id="rId1" Type="http://schemas.openxmlformats.org/officeDocument/2006/relationships/image" Target="../media/image33.png"/><Relationship Id="rId6" Type="http://schemas.openxmlformats.org/officeDocument/2006/relationships/image" Target="../media/image38.svg"/><Relationship Id="rId11" Type="http://schemas.openxmlformats.org/officeDocument/2006/relationships/image" Target="../media/image43.png"/><Relationship Id="rId5" Type="http://schemas.openxmlformats.org/officeDocument/2006/relationships/image" Target="../media/image37.png"/><Relationship Id="rId10" Type="http://schemas.openxmlformats.org/officeDocument/2006/relationships/image" Target="../media/image42.svg"/><Relationship Id="rId4" Type="http://schemas.openxmlformats.org/officeDocument/2006/relationships/image" Target="../media/image36.svg"/><Relationship Id="rId9" Type="http://schemas.openxmlformats.org/officeDocument/2006/relationships/image" Target="../media/image41.png"/></Relationships>
</file>

<file path=ppt/diagrams/_rels/drawing1.xml.rels><?xml version="1.0" encoding="UTF-8" standalone="yes"?>
<Relationships xmlns="http://schemas.openxmlformats.org/package/2006/relationships"><Relationship Id="rId8" Type="http://schemas.openxmlformats.org/officeDocument/2006/relationships/image" Target="../media/image40.svg"/><Relationship Id="rId3" Type="http://schemas.openxmlformats.org/officeDocument/2006/relationships/image" Target="../media/image35.png"/><Relationship Id="rId7" Type="http://schemas.openxmlformats.org/officeDocument/2006/relationships/image" Target="../media/image39.png"/><Relationship Id="rId12" Type="http://schemas.openxmlformats.org/officeDocument/2006/relationships/image" Target="../media/image44.svg"/><Relationship Id="rId2" Type="http://schemas.openxmlformats.org/officeDocument/2006/relationships/image" Target="../media/image34.svg"/><Relationship Id="rId1" Type="http://schemas.openxmlformats.org/officeDocument/2006/relationships/image" Target="../media/image33.png"/><Relationship Id="rId6" Type="http://schemas.openxmlformats.org/officeDocument/2006/relationships/image" Target="../media/image38.svg"/><Relationship Id="rId11" Type="http://schemas.openxmlformats.org/officeDocument/2006/relationships/image" Target="../media/image43.png"/><Relationship Id="rId5" Type="http://schemas.openxmlformats.org/officeDocument/2006/relationships/image" Target="../media/image37.png"/><Relationship Id="rId10" Type="http://schemas.openxmlformats.org/officeDocument/2006/relationships/image" Target="../media/image42.svg"/><Relationship Id="rId4" Type="http://schemas.openxmlformats.org/officeDocument/2006/relationships/image" Target="../media/image36.svg"/><Relationship Id="rId9" Type="http://schemas.openxmlformats.org/officeDocument/2006/relationships/image" Target="../media/image41.pn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1F76D1-7E7F-4B7B-93DB-43ADECA221BE}" type="doc">
      <dgm:prSet loTypeId="urn:microsoft.com/office/officeart/2018/2/layout/IconCircleList" loCatId="icon" qsTypeId="urn:microsoft.com/office/officeart/2005/8/quickstyle/simple1" qsCatId="simple" csTypeId="urn:microsoft.com/office/officeart/2005/8/colors/accent2_2" csCatId="accent2" phldr="1"/>
      <dgm:spPr/>
      <dgm:t>
        <a:bodyPr/>
        <a:lstStyle/>
        <a:p>
          <a:endParaRPr lang="en-US"/>
        </a:p>
      </dgm:t>
    </dgm:pt>
    <dgm:pt modelId="{BAC30158-0BCA-45C3-9125-1FF4E19C4945}">
      <dgm:prSet custT="1"/>
      <dgm:spPr/>
      <dgm:t>
        <a:bodyPr/>
        <a:lstStyle/>
        <a:p>
          <a:r>
            <a:rPr lang="pl-PL" sz="1800" dirty="0"/>
            <a:t>Oświadczenie reaktywne to </a:t>
          </a:r>
          <a:r>
            <a:rPr lang="pl-PL" sz="1800" b="1" dirty="0"/>
            <a:t>przygotowany wcześniej szablon</a:t>
          </a:r>
          <a:r>
            <a:rPr lang="pl-PL" sz="1800" dirty="0"/>
            <a:t>, który wystarczy wypełnić, aby w jak najkrótszym czasie wydać oświadczenie. </a:t>
          </a:r>
          <a:endParaRPr lang="en-US" sz="1800" dirty="0"/>
        </a:p>
      </dgm:t>
    </dgm:pt>
    <dgm:pt modelId="{59A09C88-722B-435C-8357-C721C68AAF04}" type="parTrans" cxnId="{52705168-7F81-4A15-AC81-8404C19EB44C}">
      <dgm:prSet/>
      <dgm:spPr/>
      <dgm:t>
        <a:bodyPr/>
        <a:lstStyle/>
        <a:p>
          <a:endParaRPr lang="en-US"/>
        </a:p>
      </dgm:t>
    </dgm:pt>
    <dgm:pt modelId="{4EA2AA77-2E5A-44E2-A524-7EA5FFEF2C48}" type="sibTrans" cxnId="{52705168-7F81-4A15-AC81-8404C19EB44C}">
      <dgm:prSet/>
      <dgm:spPr/>
      <dgm:t>
        <a:bodyPr/>
        <a:lstStyle/>
        <a:p>
          <a:endParaRPr lang="en-US"/>
        </a:p>
      </dgm:t>
    </dgm:pt>
    <dgm:pt modelId="{28A1FF44-39A3-4FD1-82C4-3856AFC12678}">
      <dgm:prSet custT="1"/>
      <dgm:spPr/>
      <dgm:t>
        <a:bodyPr/>
        <a:lstStyle/>
        <a:p>
          <a:r>
            <a:rPr lang="pl-PL" sz="1600" dirty="0"/>
            <a:t>Daje to zespołowi ds. komunikacji i zarządzania kryzysowego czas na lepsze zrozumienie sytuacji, zebranie faktów i ostatecznie wydanie bardziej szczegółowego oświadczenia. </a:t>
          </a:r>
          <a:endParaRPr lang="en-US" sz="1600" dirty="0"/>
        </a:p>
      </dgm:t>
    </dgm:pt>
    <dgm:pt modelId="{3C82DD01-3CD3-4F6E-8697-7C786C0673CB}" type="parTrans" cxnId="{C99C0F83-AAAB-433C-9314-3DDC44373274}">
      <dgm:prSet/>
      <dgm:spPr/>
      <dgm:t>
        <a:bodyPr/>
        <a:lstStyle/>
        <a:p>
          <a:endParaRPr lang="en-US"/>
        </a:p>
      </dgm:t>
    </dgm:pt>
    <dgm:pt modelId="{077E1A55-3CE8-465B-B071-E79F4025E460}" type="sibTrans" cxnId="{C99C0F83-AAAB-433C-9314-3DDC44373274}">
      <dgm:prSet/>
      <dgm:spPr/>
      <dgm:t>
        <a:bodyPr/>
        <a:lstStyle/>
        <a:p>
          <a:endParaRPr lang="en-US"/>
        </a:p>
      </dgm:t>
    </dgm:pt>
    <dgm:pt modelId="{2A3790C4-065B-4228-B63F-CEA63CE6217C}">
      <dgm:prSet custT="1"/>
      <dgm:spPr/>
      <dgm:t>
        <a:bodyPr/>
        <a:lstStyle/>
        <a:p>
          <a:r>
            <a:rPr lang="pl-PL" sz="1800" dirty="0"/>
            <a:t>Pomaga również powstrzymać plotki, zanim się pojawią. </a:t>
          </a:r>
          <a:endParaRPr lang="en-US" sz="1800" dirty="0"/>
        </a:p>
      </dgm:t>
    </dgm:pt>
    <dgm:pt modelId="{DF1E40ED-3FF3-4D9E-9ACD-DDA2FA82D2A1}" type="parTrans" cxnId="{266F3412-58E2-4FB1-8756-F87359F2DB9A}">
      <dgm:prSet/>
      <dgm:spPr/>
      <dgm:t>
        <a:bodyPr/>
        <a:lstStyle/>
        <a:p>
          <a:endParaRPr lang="en-US"/>
        </a:p>
      </dgm:t>
    </dgm:pt>
    <dgm:pt modelId="{0174324A-09D3-4BFC-A1C5-80C0F594CEF1}" type="sibTrans" cxnId="{266F3412-58E2-4FB1-8756-F87359F2DB9A}">
      <dgm:prSet/>
      <dgm:spPr/>
      <dgm:t>
        <a:bodyPr/>
        <a:lstStyle/>
        <a:p>
          <a:endParaRPr lang="en-US"/>
        </a:p>
      </dgm:t>
    </dgm:pt>
    <dgm:pt modelId="{BA139667-9A78-4835-A954-C26CF5E08542}">
      <dgm:prSet custT="1"/>
      <dgm:spPr/>
      <dgm:t>
        <a:bodyPr/>
        <a:lstStyle/>
        <a:p>
          <a:r>
            <a:rPr lang="pl-PL" sz="1600" b="1" dirty="0"/>
            <a:t>Oświadczenia reaktywne należy wydawać jak najszybciej</a:t>
          </a:r>
          <a:r>
            <a:rPr lang="pl-PL" sz="1600" dirty="0"/>
            <a:t>; niektóre badania sugerują, że firmy mają zaledwie 15 minut na reakcję po wybuchu kryzysu. </a:t>
          </a:r>
          <a:endParaRPr lang="en-US" sz="1600" dirty="0"/>
        </a:p>
      </dgm:t>
    </dgm:pt>
    <dgm:pt modelId="{F5320394-A9C4-4EC7-AC74-7A25148B0F96}" type="parTrans" cxnId="{70617F19-5932-4A97-A7F9-73451340D0C6}">
      <dgm:prSet/>
      <dgm:spPr/>
      <dgm:t>
        <a:bodyPr/>
        <a:lstStyle/>
        <a:p>
          <a:endParaRPr lang="en-US"/>
        </a:p>
      </dgm:t>
    </dgm:pt>
    <dgm:pt modelId="{80204E87-4F33-4A44-9743-0C2A98DA27F4}" type="sibTrans" cxnId="{70617F19-5932-4A97-A7F9-73451340D0C6}">
      <dgm:prSet/>
      <dgm:spPr/>
      <dgm:t>
        <a:bodyPr/>
        <a:lstStyle/>
        <a:p>
          <a:endParaRPr lang="en-US"/>
        </a:p>
      </dgm:t>
    </dgm:pt>
    <dgm:pt modelId="{46481AE6-EF08-401C-B19A-9F90BF210010}">
      <dgm:prSet custT="1"/>
      <dgm:spPr/>
      <dgm:t>
        <a:bodyPr/>
        <a:lstStyle/>
        <a:p>
          <a:r>
            <a:rPr lang="pl-PL" sz="1800" b="1" dirty="0"/>
            <a:t>Kluczem jest przygotowanie takich oświadczeń tymczasowych z wyprzedzeniem</a:t>
          </a:r>
          <a:r>
            <a:rPr lang="pl-PL" sz="1800" dirty="0"/>
            <a:t>, aby można je było szybko dostosować do aktualnej sytuacji. </a:t>
          </a:r>
          <a:endParaRPr lang="en-US" sz="1800" dirty="0"/>
        </a:p>
      </dgm:t>
    </dgm:pt>
    <dgm:pt modelId="{1B8D92AF-871C-4DBF-94E9-62ED2846DB50}" type="parTrans" cxnId="{37CACB62-8053-4DCE-9C84-0A5004CE186F}">
      <dgm:prSet/>
      <dgm:spPr/>
      <dgm:t>
        <a:bodyPr/>
        <a:lstStyle/>
        <a:p>
          <a:endParaRPr lang="en-US"/>
        </a:p>
      </dgm:t>
    </dgm:pt>
    <dgm:pt modelId="{F93DD183-EC1C-4F8F-957D-0EB0B459A858}" type="sibTrans" cxnId="{37CACB62-8053-4DCE-9C84-0A5004CE186F}">
      <dgm:prSet/>
      <dgm:spPr/>
      <dgm:t>
        <a:bodyPr/>
        <a:lstStyle/>
        <a:p>
          <a:endParaRPr lang="en-US"/>
        </a:p>
      </dgm:t>
    </dgm:pt>
    <dgm:pt modelId="{34E10715-7D71-464A-B5D0-A8FA9B18D449}">
      <dgm:prSet custT="1"/>
      <dgm:spPr/>
      <dgm:t>
        <a:bodyPr/>
        <a:lstStyle/>
        <a:p>
          <a:r>
            <a:rPr lang="pl-PL" sz="1600" dirty="0"/>
            <a:t>Format i szczegóły każdego oświadczenia tymczasowego będą się różnić w zależności od branży, firmy oraz rodzaju lub poziomu kryzysu, z którym masz do czynienia. </a:t>
          </a:r>
          <a:endParaRPr lang="en-US" sz="1600" dirty="0"/>
        </a:p>
      </dgm:t>
    </dgm:pt>
    <dgm:pt modelId="{C7056F88-ABB2-42C6-AA8B-0389D5EA4AB1}" type="parTrans" cxnId="{16EBC087-8BA4-48E9-8021-AF01E3BCED73}">
      <dgm:prSet/>
      <dgm:spPr/>
      <dgm:t>
        <a:bodyPr/>
        <a:lstStyle/>
        <a:p>
          <a:endParaRPr lang="en-US"/>
        </a:p>
      </dgm:t>
    </dgm:pt>
    <dgm:pt modelId="{4128F067-8F37-4348-8AA9-D357C9FEFED1}" type="sibTrans" cxnId="{16EBC087-8BA4-48E9-8021-AF01E3BCED73}">
      <dgm:prSet/>
      <dgm:spPr/>
      <dgm:t>
        <a:bodyPr/>
        <a:lstStyle/>
        <a:p>
          <a:endParaRPr lang="en-US"/>
        </a:p>
      </dgm:t>
    </dgm:pt>
    <dgm:pt modelId="{66C0A8F7-FEE1-44D0-96AD-9BE352B5FFFF}" type="pres">
      <dgm:prSet presAssocID="{B21F76D1-7E7F-4B7B-93DB-43ADECA221BE}" presName="root" presStyleCnt="0">
        <dgm:presLayoutVars>
          <dgm:dir/>
          <dgm:resizeHandles val="exact"/>
        </dgm:presLayoutVars>
      </dgm:prSet>
      <dgm:spPr/>
    </dgm:pt>
    <dgm:pt modelId="{082F46CC-D3CB-4277-A7A4-A809A8F696F7}" type="pres">
      <dgm:prSet presAssocID="{B21F76D1-7E7F-4B7B-93DB-43ADECA221BE}" presName="container" presStyleCnt="0">
        <dgm:presLayoutVars>
          <dgm:dir/>
          <dgm:resizeHandles val="exact"/>
        </dgm:presLayoutVars>
      </dgm:prSet>
      <dgm:spPr/>
    </dgm:pt>
    <dgm:pt modelId="{B83EAA94-DAC7-410A-956F-57FDDCC47A67}" type="pres">
      <dgm:prSet presAssocID="{BAC30158-0BCA-45C3-9125-1FF4E19C4945}" presName="compNode" presStyleCnt="0"/>
      <dgm:spPr/>
    </dgm:pt>
    <dgm:pt modelId="{4249B529-43F8-486B-91AF-F704F5440CCD}" type="pres">
      <dgm:prSet presAssocID="{BAC30158-0BCA-45C3-9125-1FF4E19C4945}" presName="iconBgRect" presStyleLbl="bgShp" presStyleIdx="0" presStyleCnt="6"/>
      <dgm:spPr/>
    </dgm:pt>
    <dgm:pt modelId="{1F4CEB23-D4CB-4804-922E-AF3A864368A0}" type="pres">
      <dgm:prSet presAssocID="{BAC30158-0BCA-45C3-9125-1FF4E19C4945}"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okument"/>
        </a:ext>
      </dgm:extLst>
    </dgm:pt>
    <dgm:pt modelId="{55A69C28-6ED1-4206-9811-A6FCB7CB1C3F}" type="pres">
      <dgm:prSet presAssocID="{BAC30158-0BCA-45C3-9125-1FF4E19C4945}" presName="spaceRect" presStyleCnt="0"/>
      <dgm:spPr/>
    </dgm:pt>
    <dgm:pt modelId="{B6F6516C-6190-43A9-86CF-592436458AFD}" type="pres">
      <dgm:prSet presAssocID="{BAC30158-0BCA-45C3-9125-1FF4E19C4945}" presName="textRect" presStyleLbl="revTx" presStyleIdx="0" presStyleCnt="6">
        <dgm:presLayoutVars>
          <dgm:chMax val="1"/>
          <dgm:chPref val="1"/>
        </dgm:presLayoutVars>
      </dgm:prSet>
      <dgm:spPr/>
    </dgm:pt>
    <dgm:pt modelId="{1FB45439-CF3A-400B-A95D-CDE250A7F75F}" type="pres">
      <dgm:prSet presAssocID="{4EA2AA77-2E5A-44E2-A524-7EA5FFEF2C48}" presName="sibTrans" presStyleLbl="sibTrans2D1" presStyleIdx="0" presStyleCnt="0"/>
      <dgm:spPr/>
    </dgm:pt>
    <dgm:pt modelId="{DF5E2F91-F17D-4754-92FE-1252A20C6B71}" type="pres">
      <dgm:prSet presAssocID="{28A1FF44-39A3-4FD1-82C4-3856AFC12678}" presName="compNode" presStyleCnt="0"/>
      <dgm:spPr/>
    </dgm:pt>
    <dgm:pt modelId="{D50D1748-5B80-4C76-8A88-B1DBC97C1870}" type="pres">
      <dgm:prSet presAssocID="{28A1FF44-39A3-4FD1-82C4-3856AFC12678}" presName="iconBgRect" presStyleLbl="bgShp" presStyleIdx="1" presStyleCnt="6"/>
      <dgm:spPr/>
    </dgm:pt>
    <dgm:pt modelId="{1FC4D37C-D052-464C-8BBC-F16C0AF3652C}" type="pres">
      <dgm:prSet presAssocID="{28A1FF44-39A3-4FD1-82C4-3856AFC12678}"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zat"/>
        </a:ext>
      </dgm:extLst>
    </dgm:pt>
    <dgm:pt modelId="{9CFF4F01-4939-4E6E-BB4F-39898F6EC8F2}" type="pres">
      <dgm:prSet presAssocID="{28A1FF44-39A3-4FD1-82C4-3856AFC12678}" presName="spaceRect" presStyleCnt="0"/>
      <dgm:spPr/>
    </dgm:pt>
    <dgm:pt modelId="{1EBDC5CB-9622-45C3-B6A1-AF858C8B45F7}" type="pres">
      <dgm:prSet presAssocID="{28A1FF44-39A3-4FD1-82C4-3856AFC12678}" presName="textRect" presStyleLbl="revTx" presStyleIdx="1" presStyleCnt="6">
        <dgm:presLayoutVars>
          <dgm:chMax val="1"/>
          <dgm:chPref val="1"/>
        </dgm:presLayoutVars>
      </dgm:prSet>
      <dgm:spPr/>
    </dgm:pt>
    <dgm:pt modelId="{E72531EB-EDF1-42B5-99A6-A45BAA3A240F}" type="pres">
      <dgm:prSet presAssocID="{077E1A55-3CE8-465B-B071-E79F4025E460}" presName="sibTrans" presStyleLbl="sibTrans2D1" presStyleIdx="0" presStyleCnt="0"/>
      <dgm:spPr/>
    </dgm:pt>
    <dgm:pt modelId="{4B770A8C-F936-4138-B0C1-3602461C8CEF}" type="pres">
      <dgm:prSet presAssocID="{2A3790C4-065B-4228-B63F-CEA63CE6217C}" presName="compNode" presStyleCnt="0"/>
      <dgm:spPr/>
    </dgm:pt>
    <dgm:pt modelId="{C9C53ADF-B8F3-474E-BD9D-4CFF0C7EAC7D}" type="pres">
      <dgm:prSet presAssocID="{2A3790C4-065B-4228-B63F-CEA63CE6217C}" presName="iconBgRect" presStyleLbl="bgShp" presStyleIdx="2" presStyleCnt="6" custLinFactNeighborY="-32031"/>
      <dgm:spPr/>
    </dgm:pt>
    <dgm:pt modelId="{E2AA7DE3-4F65-4E43-9C5D-F40102BB7C35}" type="pres">
      <dgm:prSet presAssocID="{2A3790C4-065B-4228-B63F-CEA63CE6217C}" presName="iconRect" presStyleLbl="node1" presStyleIdx="2" presStyleCnt="6" custLinFactNeighborY="-5522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Angry Face with Solid Fill"/>
        </a:ext>
      </dgm:extLst>
    </dgm:pt>
    <dgm:pt modelId="{9425FE41-8216-44FF-A0C3-7D5B336B131B}" type="pres">
      <dgm:prSet presAssocID="{2A3790C4-065B-4228-B63F-CEA63CE6217C}" presName="spaceRect" presStyleCnt="0"/>
      <dgm:spPr/>
    </dgm:pt>
    <dgm:pt modelId="{CC1F4C00-E402-4AF4-992E-29FAE8FBC053}" type="pres">
      <dgm:prSet presAssocID="{2A3790C4-065B-4228-B63F-CEA63CE6217C}" presName="textRect" presStyleLbl="revTx" presStyleIdx="2" presStyleCnt="6" custLinFactNeighborX="-1083" custLinFactNeighborY="-32031">
        <dgm:presLayoutVars>
          <dgm:chMax val="1"/>
          <dgm:chPref val="1"/>
        </dgm:presLayoutVars>
      </dgm:prSet>
      <dgm:spPr/>
    </dgm:pt>
    <dgm:pt modelId="{B231A282-52FD-4F76-8C7C-3560DACF421B}" type="pres">
      <dgm:prSet presAssocID="{0174324A-09D3-4BFC-A1C5-80C0F594CEF1}" presName="sibTrans" presStyleLbl="sibTrans2D1" presStyleIdx="0" presStyleCnt="0"/>
      <dgm:spPr/>
    </dgm:pt>
    <dgm:pt modelId="{A993A8C0-696C-4CB2-81AA-98A54E8761A1}" type="pres">
      <dgm:prSet presAssocID="{BA139667-9A78-4835-A954-C26CF5E08542}" presName="compNode" presStyleCnt="0"/>
      <dgm:spPr/>
    </dgm:pt>
    <dgm:pt modelId="{CAF4903A-7E5C-481B-BAFE-A927436C42A6}" type="pres">
      <dgm:prSet presAssocID="{BA139667-9A78-4835-A954-C26CF5E08542}" presName="iconBgRect" presStyleLbl="bgShp" presStyleIdx="3" presStyleCnt="6"/>
      <dgm:spPr/>
    </dgm:pt>
    <dgm:pt modelId="{B4FD72CE-8592-429E-AD7C-5F074B0164B9}" type="pres">
      <dgm:prSet presAssocID="{BA139667-9A78-4835-A954-C26CF5E08542}"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toper"/>
        </a:ext>
      </dgm:extLst>
    </dgm:pt>
    <dgm:pt modelId="{53D3AF7C-DFDD-4386-BBB3-B9AD835FC295}" type="pres">
      <dgm:prSet presAssocID="{BA139667-9A78-4835-A954-C26CF5E08542}" presName="spaceRect" presStyleCnt="0"/>
      <dgm:spPr/>
    </dgm:pt>
    <dgm:pt modelId="{DAF47580-17AE-47FE-A3B7-BCC54124B634}" type="pres">
      <dgm:prSet presAssocID="{BA139667-9A78-4835-A954-C26CF5E08542}" presName="textRect" presStyleLbl="revTx" presStyleIdx="3" presStyleCnt="6" custLinFactNeighborX="757" custLinFactNeighborY="-1283">
        <dgm:presLayoutVars>
          <dgm:chMax val="1"/>
          <dgm:chPref val="1"/>
        </dgm:presLayoutVars>
      </dgm:prSet>
      <dgm:spPr/>
    </dgm:pt>
    <dgm:pt modelId="{3C2D838D-5281-496B-A06D-49A1C4AF5A79}" type="pres">
      <dgm:prSet presAssocID="{80204E87-4F33-4A44-9743-0C2A98DA27F4}" presName="sibTrans" presStyleLbl="sibTrans2D1" presStyleIdx="0" presStyleCnt="0"/>
      <dgm:spPr/>
    </dgm:pt>
    <dgm:pt modelId="{6753EFC5-E277-4939-9009-DD07EC1965EA}" type="pres">
      <dgm:prSet presAssocID="{46481AE6-EF08-401C-B19A-9F90BF210010}" presName="compNode" presStyleCnt="0"/>
      <dgm:spPr/>
    </dgm:pt>
    <dgm:pt modelId="{4CE27CED-2068-41D4-B1DB-E70B32B15F00}" type="pres">
      <dgm:prSet presAssocID="{46481AE6-EF08-401C-B19A-9F90BF210010}" presName="iconBgRect" presStyleLbl="bgShp" presStyleIdx="4" presStyleCnt="6" custLinFactNeighborX="-3326" custLinFactNeighborY="-53640"/>
      <dgm:spPr/>
    </dgm:pt>
    <dgm:pt modelId="{73CE6B1C-914B-4954-B32F-E91202DFF66D}" type="pres">
      <dgm:prSet presAssocID="{46481AE6-EF08-401C-B19A-9F90BF210010}" presName="iconRect" presStyleLbl="node1" presStyleIdx="4" presStyleCnt="6" custLinFactNeighborX="-5735" custLinFactNeighborY="-92483"/>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Spawacz"/>
        </a:ext>
      </dgm:extLst>
    </dgm:pt>
    <dgm:pt modelId="{BB559657-9584-46C6-B5E2-37D6FCAFD6EB}" type="pres">
      <dgm:prSet presAssocID="{46481AE6-EF08-401C-B19A-9F90BF210010}" presName="spaceRect" presStyleCnt="0"/>
      <dgm:spPr/>
    </dgm:pt>
    <dgm:pt modelId="{F6CD5F64-3AF6-4509-BA86-B51F4382A049}" type="pres">
      <dgm:prSet presAssocID="{46481AE6-EF08-401C-B19A-9F90BF210010}" presName="textRect" presStyleLbl="revTx" presStyleIdx="4" presStyleCnt="6" custLinFactNeighborX="-1083" custLinFactNeighborY="-46751">
        <dgm:presLayoutVars>
          <dgm:chMax val="1"/>
          <dgm:chPref val="1"/>
        </dgm:presLayoutVars>
      </dgm:prSet>
      <dgm:spPr/>
    </dgm:pt>
    <dgm:pt modelId="{28391EED-CE2D-4287-92D2-BCE4EB9BD932}" type="pres">
      <dgm:prSet presAssocID="{F93DD183-EC1C-4F8F-957D-0EB0B459A858}" presName="sibTrans" presStyleLbl="sibTrans2D1" presStyleIdx="0" presStyleCnt="0"/>
      <dgm:spPr/>
    </dgm:pt>
    <dgm:pt modelId="{0AF5A9E3-8C24-4539-BE12-BBA2CC81C3FB}" type="pres">
      <dgm:prSet presAssocID="{34E10715-7D71-464A-B5D0-A8FA9B18D449}" presName="compNode" presStyleCnt="0"/>
      <dgm:spPr/>
    </dgm:pt>
    <dgm:pt modelId="{C40AE14D-92C9-4F0F-AD48-19AA97416BF1}" type="pres">
      <dgm:prSet presAssocID="{34E10715-7D71-464A-B5D0-A8FA9B18D449}" presName="iconBgRect" presStyleLbl="bgShp" presStyleIdx="5" presStyleCnt="6"/>
      <dgm:spPr/>
    </dgm:pt>
    <dgm:pt modelId="{A00BFC29-3962-407C-BAE8-AB6E1D2ABE66}" type="pres">
      <dgm:prSet presAssocID="{34E10715-7D71-464A-B5D0-A8FA9B18D449}"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Znacznik wyboru"/>
        </a:ext>
      </dgm:extLst>
    </dgm:pt>
    <dgm:pt modelId="{CBFF036A-E871-46F8-ABC0-07F66C509619}" type="pres">
      <dgm:prSet presAssocID="{34E10715-7D71-464A-B5D0-A8FA9B18D449}" presName="spaceRect" presStyleCnt="0"/>
      <dgm:spPr/>
    </dgm:pt>
    <dgm:pt modelId="{4BC3B9D9-F86F-4170-A697-540DBA02D8F2}" type="pres">
      <dgm:prSet presAssocID="{34E10715-7D71-464A-B5D0-A8FA9B18D449}" presName="textRect" presStyleLbl="revTx" presStyleIdx="5" presStyleCnt="6" custLinFactNeighborX="-115" custLinFactNeighborY="-3640">
        <dgm:presLayoutVars>
          <dgm:chMax val="1"/>
          <dgm:chPref val="1"/>
        </dgm:presLayoutVars>
      </dgm:prSet>
      <dgm:spPr/>
    </dgm:pt>
  </dgm:ptLst>
  <dgm:cxnLst>
    <dgm:cxn modelId="{266F3412-58E2-4FB1-8756-F87359F2DB9A}" srcId="{B21F76D1-7E7F-4B7B-93DB-43ADECA221BE}" destId="{2A3790C4-065B-4228-B63F-CEA63CE6217C}" srcOrd="2" destOrd="0" parTransId="{DF1E40ED-3FF3-4D9E-9ACD-DDA2FA82D2A1}" sibTransId="{0174324A-09D3-4BFC-A1C5-80C0F594CEF1}"/>
    <dgm:cxn modelId="{70617F19-5932-4A97-A7F9-73451340D0C6}" srcId="{B21F76D1-7E7F-4B7B-93DB-43ADECA221BE}" destId="{BA139667-9A78-4835-A954-C26CF5E08542}" srcOrd="3" destOrd="0" parTransId="{F5320394-A9C4-4EC7-AC74-7A25148B0F96}" sibTransId="{80204E87-4F33-4A44-9743-0C2A98DA27F4}"/>
    <dgm:cxn modelId="{9EAC722C-4A77-461D-A818-1A4F9D58F582}" type="presOf" srcId="{077E1A55-3CE8-465B-B071-E79F4025E460}" destId="{E72531EB-EDF1-42B5-99A6-A45BAA3A240F}" srcOrd="0" destOrd="0" presId="urn:microsoft.com/office/officeart/2018/2/layout/IconCircleList"/>
    <dgm:cxn modelId="{B9CFD032-B4B6-448B-9A54-96EE6AF5C318}" type="presOf" srcId="{46481AE6-EF08-401C-B19A-9F90BF210010}" destId="{F6CD5F64-3AF6-4509-BA86-B51F4382A049}" srcOrd="0" destOrd="0" presId="urn:microsoft.com/office/officeart/2018/2/layout/IconCircleList"/>
    <dgm:cxn modelId="{C55B7F42-2B5C-4F10-B689-89CF26FFE237}" type="presOf" srcId="{2A3790C4-065B-4228-B63F-CEA63CE6217C}" destId="{CC1F4C00-E402-4AF4-992E-29FAE8FBC053}" srcOrd="0" destOrd="0" presId="urn:microsoft.com/office/officeart/2018/2/layout/IconCircleList"/>
    <dgm:cxn modelId="{37CACB62-8053-4DCE-9C84-0A5004CE186F}" srcId="{B21F76D1-7E7F-4B7B-93DB-43ADECA221BE}" destId="{46481AE6-EF08-401C-B19A-9F90BF210010}" srcOrd="4" destOrd="0" parTransId="{1B8D92AF-871C-4DBF-94E9-62ED2846DB50}" sibTransId="{F93DD183-EC1C-4F8F-957D-0EB0B459A858}"/>
    <dgm:cxn modelId="{4F2D9563-ECFD-47AB-BC3B-25FC475F0E18}" type="presOf" srcId="{0174324A-09D3-4BFC-A1C5-80C0F594CEF1}" destId="{B231A282-52FD-4F76-8C7C-3560DACF421B}" srcOrd="0" destOrd="0" presId="urn:microsoft.com/office/officeart/2018/2/layout/IconCircleList"/>
    <dgm:cxn modelId="{52705168-7F81-4A15-AC81-8404C19EB44C}" srcId="{B21F76D1-7E7F-4B7B-93DB-43ADECA221BE}" destId="{BAC30158-0BCA-45C3-9125-1FF4E19C4945}" srcOrd="0" destOrd="0" parTransId="{59A09C88-722B-435C-8357-C721C68AAF04}" sibTransId="{4EA2AA77-2E5A-44E2-A524-7EA5FFEF2C48}"/>
    <dgm:cxn modelId="{C37C737A-B4BF-4612-93BD-0A02189E8E7E}" type="presOf" srcId="{28A1FF44-39A3-4FD1-82C4-3856AFC12678}" destId="{1EBDC5CB-9622-45C3-B6A1-AF858C8B45F7}" srcOrd="0" destOrd="0" presId="urn:microsoft.com/office/officeart/2018/2/layout/IconCircleList"/>
    <dgm:cxn modelId="{DC3F9281-C1EC-41A1-958D-4EFC9D5A56C2}" type="presOf" srcId="{80204E87-4F33-4A44-9743-0C2A98DA27F4}" destId="{3C2D838D-5281-496B-A06D-49A1C4AF5A79}" srcOrd="0" destOrd="0" presId="urn:microsoft.com/office/officeart/2018/2/layout/IconCircleList"/>
    <dgm:cxn modelId="{C99C0F83-AAAB-433C-9314-3DDC44373274}" srcId="{B21F76D1-7E7F-4B7B-93DB-43ADECA221BE}" destId="{28A1FF44-39A3-4FD1-82C4-3856AFC12678}" srcOrd="1" destOrd="0" parTransId="{3C82DD01-3CD3-4F6E-8697-7C786C0673CB}" sibTransId="{077E1A55-3CE8-465B-B071-E79F4025E460}"/>
    <dgm:cxn modelId="{16EBC087-8BA4-48E9-8021-AF01E3BCED73}" srcId="{B21F76D1-7E7F-4B7B-93DB-43ADECA221BE}" destId="{34E10715-7D71-464A-B5D0-A8FA9B18D449}" srcOrd="5" destOrd="0" parTransId="{C7056F88-ABB2-42C6-AA8B-0389D5EA4AB1}" sibTransId="{4128F067-8F37-4348-8AA9-D357C9FEFED1}"/>
    <dgm:cxn modelId="{ABD95B8E-32B0-4B1D-B12D-9C11464E201F}" type="presOf" srcId="{F93DD183-EC1C-4F8F-957D-0EB0B459A858}" destId="{28391EED-CE2D-4287-92D2-BCE4EB9BD932}" srcOrd="0" destOrd="0" presId="urn:microsoft.com/office/officeart/2018/2/layout/IconCircleList"/>
    <dgm:cxn modelId="{E9348BBC-4D6A-496D-94E8-6EB5C0497014}" type="presOf" srcId="{BA139667-9A78-4835-A954-C26CF5E08542}" destId="{DAF47580-17AE-47FE-A3B7-BCC54124B634}" srcOrd="0" destOrd="0" presId="urn:microsoft.com/office/officeart/2018/2/layout/IconCircleList"/>
    <dgm:cxn modelId="{B18DF2CD-A156-4199-ACFD-A28DBDE504E5}" type="presOf" srcId="{BAC30158-0BCA-45C3-9125-1FF4E19C4945}" destId="{B6F6516C-6190-43A9-86CF-592436458AFD}" srcOrd="0" destOrd="0" presId="urn:microsoft.com/office/officeart/2018/2/layout/IconCircleList"/>
    <dgm:cxn modelId="{40F996CE-BFAA-477C-A2CD-917D60125995}" type="presOf" srcId="{4EA2AA77-2E5A-44E2-A524-7EA5FFEF2C48}" destId="{1FB45439-CF3A-400B-A95D-CDE250A7F75F}" srcOrd="0" destOrd="0" presId="urn:microsoft.com/office/officeart/2018/2/layout/IconCircleList"/>
    <dgm:cxn modelId="{2B0915D8-9AC6-40AB-BA79-9535C316E1DB}" type="presOf" srcId="{B21F76D1-7E7F-4B7B-93DB-43ADECA221BE}" destId="{66C0A8F7-FEE1-44D0-96AD-9BE352B5FFFF}" srcOrd="0" destOrd="0" presId="urn:microsoft.com/office/officeart/2018/2/layout/IconCircleList"/>
    <dgm:cxn modelId="{66E051FF-8BAC-42B1-9DBC-ACA177424DA8}" type="presOf" srcId="{34E10715-7D71-464A-B5D0-A8FA9B18D449}" destId="{4BC3B9D9-F86F-4170-A697-540DBA02D8F2}" srcOrd="0" destOrd="0" presId="urn:microsoft.com/office/officeart/2018/2/layout/IconCircleList"/>
    <dgm:cxn modelId="{60902FB6-0960-40C8-948E-1E783FADB054}" type="presParOf" srcId="{66C0A8F7-FEE1-44D0-96AD-9BE352B5FFFF}" destId="{082F46CC-D3CB-4277-A7A4-A809A8F696F7}" srcOrd="0" destOrd="0" presId="urn:microsoft.com/office/officeart/2018/2/layout/IconCircleList"/>
    <dgm:cxn modelId="{6BFDE03A-4748-40E1-9C91-1DBC403D484C}" type="presParOf" srcId="{082F46CC-D3CB-4277-A7A4-A809A8F696F7}" destId="{B83EAA94-DAC7-410A-956F-57FDDCC47A67}" srcOrd="0" destOrd="0" presId="urn:microsoft.com/office/officeart/2018/2/layout/IconCircleList"/>
    <dgm:cxn modelId="{B37E1E57-0773-42E7-89B4-A36BBA04A05E}" type="presParOf" srcId="{B83EAA94-DAC7-410A-956F-57FDDCC47A67}" destId="{4249B529-43F8-486B-91AF-F704F5440CCD}" srcOrd="0" destOrd="0" presId="urn:microsoft.com/office/officeart/2018/2/layout/IconCircleList"/>
    <dgm:cxn modelId="{9C2FD0E6-AB4B-4EC1-BC4A-443A70E08B46}" type="presParOf" srcId="{B83EAA94-DAC7-410A-956F-57FDDCC47A67}" destId="{1F4CEB23-D4CB-4804-922E-AF3A864368A0}" srcOrd="1" destOrd="0" presId="urn:microsoft.com/office/officeart/2018/2/layout/IconCircleList"/>
    <dgm:cxn modelId="{9B5BE5F4-6069-4212-9763-868A3F2D1B58}" type="presParOf" srcId="{B83EAA94-DAC7-410A-956F-57FDDCC47A67}" destId="{55A69C28-6ED1-4206-9811-A6FCB7CB1C3F}" srcOrd="2" destOrd="0" presId="urn:microsoft.com/office/officeart/2018/2/layout/IconCircleList"/>
    <dgm:cxn modelId="{514B7371-BB1A-4A2B-96FC-33E3114681C1}" type="presParOf" srcId="{B83EAA94-DAC7-410A-956F-57FDDCC47A67}" destId="{B6F6516C-6190-43A9-86CF-592436458AFD}" srcOrd="3" destOrd="0" presId="urn:microsoft.com/office/officeart/2018/2/layout/IconCircleList"/>
    <dgm:cxn modelId="{F9C9DD42-1ED7-445E-A193-FBAF694A3A03}" type="presParOf" srcId="{082F46CC-D3CB-4277-A7A4-A809A8F696F7}" destId="{1FB45439-CF3A-400B-A95D-CDE250A7F75F}" srcOrd="1" destOrd="0" presId="urn:microsoft.com/office/officeart/2018/2/layout/IconCircleList"/>
    <dgm:cxn modelId="{F5F332D2-854A-4EC7-954E-7A46F54F60E7}" type="presParOf" srcId="{082F46CC-D3CB-4277-A7A4-A809A8F696F7}" destId="{DF5E2F91-F17D-4754-92FE-1252A20C6B71}" srcOrd="2" destOrd="0" presId="urn:microsoft.com/office/officeart/2018/2/layout/IconCircleList"/>
    <dgm:cxn modelId="{FEF7FA50-EE6C-4C7A-8900-5F71C1915B33}" type="presParOf" srcId="{DF5E2F91-F17D-4754-92FE-1252A20C6B71}" destId="{D50D1748-5B80-4C76-8A88-B1DBC97C1870}" srcOrd="0" destOrd="0" presId="urn:microsoft.com/office/officeart/2018/2/layout/IconCircleList"/>
    <dgm:cxn modelId="{AF6E51DD-9B60-4A66-845C-946545F66485}" type="presParOf" srcId="{DF5E2F91-F17D-4754-92FE-1252A20C6B71}" destId="{1FC4D37C-D052-464C-8BBC-F16C0AF3652C}" srcOrd="1" destOrd="0" presId="urn:microsoft.com/office/officeart/2018/2/layout/IconCircleList"/>
    <dgm:cxn modelId="{B86F849E-A1D4-49D7-B47C-5EC3221B13E2}" type="presParOf" srcId="{DF5E2F91-F17D-4754-92FE-1252A20C6B71}" destId="{9CFF4F01-4939-4E6E-BB4F-39898F6EC8F2}" srcOrd="2" destOrd="0" presId="urn:microsoft.com/office/officeart/2018/2/layout/IconCircleList"/>
    <dgm:cxn modelId="{27CCF74A-5CAF-4922-8D64-3879FC7E1B76}" type="presParOf" srcId="{DF5E2F91-F17D-4754-92FE-1252A20C6B71}" destId="{1EBDC5CB-9622-45C3-B6A1-AF858C8B45F7}" srcOrd="3" destOrd="0" presId="urn:microsoft.com/office/officeart/2018/2/layout/IconCircleList"/>
    <dgm:cxn modelId="{F77A3F3A-5BB7-4764-A622-9FF1759B2888}" type="presParOf" srcId="{082F46CC-D3CB-4277-A7A4-A809A8F696F7}" destId="{E72531EB-EDF1-42B5-99A6-A45BAA3A240F}" srcOrd="3" destOrd="0" presId="urn:microsoft.com/office/officeart/2018/2/layout/IconCircleList"/>
    <dgm:cxn modelId="{7C147045-63F2-48B0-84FE-583F3DC54D00}" type="presParOf" srcId="{082F46CC-D3CB-4277-A7A4-A809A8F696F7}" destId="{4B770A8C-F936-4138-B0C1-3602461C8CEF}" srcOrd="4" destOrd="0" presId="urn:microsoft.com/office/officeart/2018/2/layout/IconCircleList"/>
    <dgm:cxn modelId="{BEAFAB06-A4E3-401C-A3AA-F70AEB1E37FF}" type="presParOf" srcId="{4B770A8C-F936-4138-B0C1-3602461C8CEF}" destId="{C9C53ADF-B8F3-474E-BD9D-4CFF0C7EAC7D}" srcOrd="0" destOrd="0" presId="urn:microsoft.com/office/officeart/2018/2/layout/IconCircleList"/>
    <dgm:cxn modelId="{DF775E8A-2420-49DE-85C0-38DEB0B9E794}" type="presParOf" srcId="{4B770A8C-F936-4138-B0C1-3602461C8CEF}" destId="{E2AA7DE3-4F65-4E43-9C5D-F40102BB7C35}" srcOrd="1" destOrd="0" presId="urn:microsoft.com/office/officeart/2018/2/layout/IconCircleList"/>
    <dgm:cxn modelId="{68BEDA63-EE23-4C38-84D8-1E85811716EF}" type="presParOf" srcId="{4B770A8C-F936-4138-B0C1-3602461C8CEF}" destId="{9425FE41-8216-44FF-A0C3-7D5B336B131B}" srcOrd="2" destOrd="0" presId="urn:microsoft.com/office/officeart/2018/2/layout/IconCircleList"/>
    <dgm:cxn modelId="{BFA6DD0A-B32E-4F81-9543-2E078C21B8E1}" type="presParOf" srcId="{4B770A8C-F936-4138-B0C1-3602461C8CEF}" destId="{CC1F4C00-E402-4AF4-992E-29FAE8FBC053}" srcOrd="3" destOrd="0" presId="urn:microsoft.com/office/officeart/2018/2/layout/IconCircleList"/>
    <dgm:cxn modelId="{4E194E73-F119-494D-A387-2D038F54CDA1}" type="presParOf" srcId="{082F46CC-D3CB-4277-A7A4-A809A8F696F7}" destId="{B231A282-52FD-4F76-8C7C-3560DACF421B}" srcOrd="5" destOrd="0" presId="urn:microsoft.com/office/officeart/2018/2/layout/IconCircleList"/>
    <dgm:cxn modelId="{E550FA5B-BAA8-4AB2-B678-61C98D5E921D}" type="presParOf" srcId="{082F46CC-D3CB-4277-A7A4-A809A8F696F7}" destId="{A993A8C0-696C-4CB2-81AA-98A54E8761A1}" srcOrd="6" destOrd="0" presId="urn:microsoft.com/office/officeart/2018/2/layout/IconCircleList"/>
    <dgm:cxn modelId="{230C3262-6D9F-40AC-8456-C77B93C10A6A}" type="presParOf" srcId="{A993A8C0-696C-4CB2-81AA-98A54E8761A1}" destId="{CAF4903A-7E5C-481B-BAFE-A927436C42A6}" srcOrd="0" destOrd="0" presId="urn:microsoft.com/office/officeart/2018/2/layout/IconCircleList"/>
    <dgm:cxn modelId="{E75813DC-424B-45FF-912F-968C12AD75ED}" type="presParOf" srcId="{A993A8C0-696C-4CB2-81AA-98A54E8761A1}" destId="{B4FD72CE-8592-429E-AD7C-5F074B0164B9}" srcOrd="1" destOrd="0" presId="urn:microsoft.com/office/officeart/2018/2/layout/IconCircleList"/>
    <dgm:cxn modelId="{F58AB14A-31F8-4FF6-96E8-9313726B858E}" type="presParOf" srcId="{A993A8C0-696C-4CB2-81AA-98A54E8761A1}" destId="{53D3AF7C-DFDD-4386-BBB3-B9AD835FC295}" srcOrd="2" destOrd="0" presId="urn:microsoft.com/office/officeart/2018/2/layout/IconCircleList"/>
    <dgm:cxn modelId="{E4FA4BD4-FC63-422B-A281-1F368830E4ED}" type="presParOf" srcId="{A993A8C0-696C-4CB2-81AA-98A54E8761A1}" destId="{DAF47580-17AE-47FE-A3B7-BCC54124B634}" srcOrd="3" destOrd="0" presId="urn:microsoft.com/office/officeart/2018/2/layout/IconCircleList"/>
    <dgm:cxn modelId="{B704CA59-02BD-4054-B457-D787EAAFF60B}" type="presParOf" srcId="{082F46CC-D3CB-4277-A7A4-A809A8F696F7}" destId="{3C2D838D-5281-496B-A06D-49A1C4AF5A79}" srcOrd="7" destOrd="0" presId="urn:microsoft.com/office/officeart/2018/2/layout/IconCircleList"/>
    <dgm:cxn modelId="{DF360854-F990-4AFB-886C-98C016E4F919}" type="presParOf" srcId="{082F46CC-D3CB-4277-A7A4-A809A8F696F7}" destId="{6753EFC5-E277-4939-9009-DD07EC1965EA}" srcOrd="8" destOrd="0" presId="urn:microsoft.com/office/officeart/2018/2/layout/IconCircleList"/>
    <dgm:cxn modelId="{5AB65E3D-F3A1-4F62-A120-08B45B8FFABC}" type="presParOf" srcId="{6753EFC5-E277-4939-9009-DD07EC1965EA}" destId="{4CE27CED-2068-41D4-B1DB-E70B32B15F00}" srcOrd="0" destOrd="0" presId="urn:microsoft.com/office/officeart/2018/2/layout/IconCircleList"/>
    <dgm:cxn modelId="{96186152-C092-4DF9-ADDE-3CA72FEB6283}" type="presParOf" srcId="{6753EFC5-E277-4939-9009-DD07EC1965EA}" destId="{73CE6B1C-914B-4954-B32F-E91202DFF66D}" srcOrd="1" destOrd="0" presId="urn:microsoft.com/office/officeart/2018/2/layout/IconCircleList"/>
    <dgm:cxn modelId="{82129A70-8109-4211-B4D8-C8CA28B9B52F}" type="presParOf" srcId="{6753EFC5-E277-4939-9009-DD07EC1965EA}" destId="{BB559657-9584-46C6-B5E2-37D6FCAFD6EB}" srcOrd="2" destOrd="0" presId="urn:microsoft.com/office/officeart/2018/2/layout/IconCircleList"/>
    <dgm:cxn modelId="{D10E45D9-5626-43A7-834E-A8CCC1FC7102}" type="presParOf" srcId="{6753EFC5-E277-4939-9009-DD07EC1965EA}" destId="{F6CD5F64-3AF6-4509-BA86-B51F4382A049}" srcOrd="3" destOrd="0" presId="urn:microsoft.com/office/officeart/2018/2/layout/IconCircleList"/>
    <dgm:cxn modelId="{42D4C5E5-3AC4-47E8-9421-461B8460AACD}" type="presParOf" srcId="{082F46CC-D3CB-4277-A7A4-A809A8F696F7}" destId="{28391EED-CE2D-4287-92D2-BCE4EB9BD932}" srcOrd="9" destOrd="0" presId="urn:microsoft.com/office/officeart/2018/2/layout/IconCircleList"/>
    <dgm:cxn modelId="{FD802DED-0B79-447A-B4EC-DF9C46BFEBB6}" type="presParOf" srcId="{082F46CC-D3CB-4277-A7A4-A809A8F696F7}" destId="{0AF5A9E3-8C24-4539-BE12-BBA2CC81C3FB}" srcOrd="10" destOrd="0" presId="urn:microsoft.com/office/officeart/2018/2/layout/IconCircleList"/>
    <dgm:cxn modelId="{08B379EE-A2DF-4174-A729-CA919E9BFEF4}" type="presParOf" srcId="{0AF5A9E3-8C24-4539-BE12-BBA2CC81C3FB}" destId="{C40AE14D-92C9-4F0F-AD48-19AA97416BF1}" srcOrd="0" destOrd="0" presId="urn:microsoft.com/office/officeart/2018/2/layout/IconCircleList"/>
    <dgm:cxn modelId="{AD6CF323-F4D3-4C22-A9C9-7DF7AACED868}" type="presParOf" srcId="{0AF5A9E3-8C24-4539-BE12-BBA2CC81C3FB}" destId="{A00BFC29-3962-407C-BAE8-AB6E1D2ABE66}" srcOrd="1" destOrd="0" presId="urn:microsoft.com/office/officeart/2018/2/layout/IconCircleList"/>
    <dgm:cxn modelId="{2099925F-359E-440E-A8FD-97F1D85501CE}" type="presParOf" srcId="{0AF5A9E3-8C24-4539-BE12-BBA2CC81C3FB}" destId="{CBFF036A-E871-46F8-ABC0-07F66C509619}" srcOrd="2" destOrd="0" presId="urn:microsoft.com/office/officeart/2018/2/layout/IconCircleList"/>
    <dgm:cxn modelId="{E54C534C-A001-415C-976F-03A2676FD390}" type="presParOf" srcId="{0AF5A9E3-8C24-4539-BE12-BBA2CC81C3FB}" destId="{4BC3B9D9-F86F-4170-A697-540DBA02D8F2}"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49B529-43F8-486B-91AF-F704F5440CCD}">
      <dsp:nvSpPr>
        <dsp:cNvPr id="0" name=""/>
        <dsp:cNvSpPr/>
      </dsp:nvSpPr>
      <dsp:spPr>
        <a:xfrm>
          <a:off x="536896" y="41815"/>
          <a:ext cx="1001723" cy="1001723"/>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F4CEB23-D4CB-4804-922E-AF3A864368A0}">
      <dsp:nvSpPr>
        <dsp:cNvPr id="0" name=""/>
        <dsp:cNvSpPr/>
      </dsp:nvSpPr>
      <dsp:spPr>
        <a:xfrm>
          <a:off x="747258" y="252177"/>
          <a:ext cx="580999" cy="58099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6F6516C-6190-43A9-86CF-592436458AFD}">
      <dsp:nvSpPr>
        <dsp:cNvPr id="0" name=""/>
        <dsp:cNvSpPr/>
      </dsp:nvSpPr>
      <dsp:spPr>
        <a:xfrm>
          <a:off x="1753274" y="41815"/>
          <a:ext cx="2361205" cy="10017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90000"/>
            </a:lnSpc>
            <a:spcBef>
              <a:spcPct val="0"/>
            </a:spcBef>
            <a:spcAft>
              <a:spcPct val="35000"/>
            </a:spcAft>
            <a:buNone/>
          </a:pPr>
          <a:r>
            <a:rPr lang="pl-PL" sz="1800" kern="1200" dirty="0"/>
            <a:t>Oświadczenie reaktywne to </a:t>
          </a:r>
          <a:r>
            <a:rPr lang="pl-PL" sz="1800" b="1" kern="1200" dirty="0"/>
            <a:t>przygotowany wcześniej szablon</a:t>
          </a:r>
          <a:r>
            <a:rPr lang="pl-PL" sz="1800" kern="1200" dirty="0"/>
            <a:t>, który wystarczy wypełnić, aby w jak najkrótszym czasie wydać oświadczenie. </a:t>
          </a:r>
          <a:endParaRPr lang="en-US" sz="1800" kern="1200" dirty="0"/>
        </a:p>
      </dsp:txBody>
      <dsp:txXfrm>
        <a:off x="1753274" y="41815"/>
        <a:ext cx="2361205" cy="1001723"/>
      </dsp:txXfrm>
    </dsp:sp>
    <dsp:sp modelId="{D50D1748-5B80-4C76-8A88-B1DBC97C1870}">
      <dsp:nvSpPr>
        <dsp:cNvPr id="0" name=""/>
        <dsp:cNvSpPr/>
      </dsp:nvSpPr>
      <dsp:spPr>
        <a:xfrm>
          <a:off x="4525902" y="41815"/>
          <a:ext cx="1001723" cy="1001723"/>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FC4D37C-D052-464C-8BBC-F16C0AF3652C}">
      <dsp:nvSpPr>
        <dsp:cNvPr id="0" name=""/>
        <dsp:cNvSpPr/>
      </dsp:nvSpPr>
      <dsp:spPr>
        <a:xfrm>
          <a:off x="4736263" y="252177"/>
          <a:ext cx="580999" cy="58099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EBDC5CB-9622-45C3-B6A1-AF858C8B45F7}">
      <dsp:nvSpPr>
        <dsp:cNvPr id="0" name=""/>
        <dsp:cNvSpPr/>
      </dsp:nvSpPr>
      <dsp:spPr>
        <a:xfrm>
          <a:off x="5742280" y="41815"/>
          <a:ext cx="2361205" cy="10017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11200">
            <a:lnSpc>
              <a:spcPct val="90000"/>
            </a:lnSpc>
            <a:spcBef>
              <a:spcPct val="0"/>
            </a:spcBef>
            <a:spcAft>
              <a:spcPct val="35000"/>
            </a:spcAft>
            <a:buNone/>
          </a:pPr>
          <a:r>
            <a:rPr lang="pl-PL" sz="1600" kern="1200" dirty="0"/>
            <a:t>Daje to zespołowi ds. komunikacji i zarządzania kryzysowego czas na lepsze zrozumienie sytuacji, zebranie faktów i ostatecznie wydanie bardziej szczegółowego oświadczenia. </a:t>
          </a:r>
          <a:endParaRPr lang="en-US" sz="1600" kern="1200" dirty="0"/>
        </a:p>
      </dsp:txBody>
      <dsp:txXfrm>
        <a:off x="5742280" y="41815"/>
        <a:ext cx="2361205" cy="1001723"/>
      </dsp:txXfrm>
    </dsp:sp>
    <dsp:sp modelId="{C9C53ADF-B8F3-474E-BD9D-4CFF0C7EAC7D}">
      <dsp:nvSpPr>
        <dsp:cNvPr id="0" name=""/>
        <dsp:cNvSpPr/>
      </dsp:nvSpPr>
      <dsp:spPr>
        <a:xfrm>
          <a:off x="536896" y="1518277"/>
          <a:ext cx="1001723" cy="1001723"/>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2AA7DE3-4F65-4E43-9C5D-F40102BB7C35}">
      <dsp:nvSpPr>
        <dsp:cNvPr id="0" name=""/>
        <dsp:cNvSpPr/>
      </dsp:nvSpPr>
      <dsp:spPr>
        <a:xfrm>
          <a:off x="747258" y="1728638"/>
          <a:ext cx="580999" cy="58099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C1F4C00-E402-4AF4-992E-29FAE8FBC053}">
      <dsp:nvSpPr>
        <dsp:cNvPr id="0" name=""/>
        <dsp:cNvSpPr/>
      </dsp:nvSpPr>
      <dsp:spPr>
        <a:xfrm>
          <a:off x="1727702" y="1518277"/>
          <a:ext cx="2361205" cy="10017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90000"/>
            </a:lnSpc>
            <a:spcBef>
              <a:spcPct val="0"/>
            </a:spcBef>
            <a:spcAft>
              <a:spcPct val="35000"/>
            </a:spcAft>
            <a:buNone/>
          </a:pPr>
          <a:r>
            <a:rPr lang="pl-PL" sz="1800" kern="1200" dirty="0"/>
            <a:t>Pomaga również powstrzymać plotki, zanim się pojawią. </a:t>
          </a:r>
          <a:endParaRPr lang="en-US" sz="1800" kern="1200" dirty="0"/>
        </a:p>
      </dsp:txBody>
      <dsp:txXfrm>
        <a:off x="1727702" y="1518277"/>
        <a:ext cx="2361205" cy="1001723"/>
      </dsp:txXfrm>
    </dsp:sp>
    <dsp:sp modelId="{CAF4903A-7E5C-481B-BAFE-A927436C42A6}">
      <dsp:nvSpPr>
        <dsp:cNvPr id="0" name=""/>
        <dsp:cNvSpPr/>
      </dsp:nvSpPr>
      <dsp:spPr>
        <a:xfrm>
          <a:off x="4525902" y="1839139"/>
          <a:ext cx="1001723" cy="1001723"/>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4FD72CE-8592-429E-AD7C-5F074B0164B9}">
      <dsp:nvSpPr>
        <dsp:cNvPr id="0" name=""/>
        <dsp:cNvSpPr/>
      </dsp:nvSpPr>
      <dsp:spPr>
        <a:xfrm>
          <a:off x="4736263" y="2049501"/>
          <a:ext cx="580999" cy="58099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AF47580-17AE-47FE-A3B7-BCC54124B634}">
      <dsp:nvSpPr>
        <dsp:cNvPr id="0" name=""/>
        <dsp:cNvSpPr/>
      </dsp:nvSpPr>
      <dsp:spPr>
        <a:xfrm>
          <a:off x="5760154" y="1826287"/>
          <a:ext cx="2361205" cy="10017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11200">
            <a:lnSpc>
              <a:spcPct val="90000"/>
            </a:lnSpc>
            <a:spcBef>
              <a:spcPct val="0"/>
            </a:spcBef>
            <a:spcAft>
              <a:spcPct val="35000"/>
            </a:spcAft>
            <a:buNone/>
          </a:pPr>
          <a:r>
            <a:rPr lang="pl-PL" sz="1600" b="1" kern="1200" dirty="0"/>
            <a:t>Oświadczenia reaktywne należy wydawać jak najszybciej</a:t>
          </a:r>
          <a:r>
            <a:rPr lang="pl-PL" sz="1600" kern="1200" dirty="0"/>
            <a:t>; niektóre badania sugerują, że firmy mają zaledwie 15 minut na reakcję po wybuchu kryzysu. </a:t>
          </a:r>
          <a:endParaRPr lang="en-US" sz="1600" kern="1200" dirty="0"/>
        </a:p>
      </dsp:txBody>
      <dsp:txXfrm>
        <a:off x="5760154" y="1826287"/>
        <a:ext cx="2361205" cy="1001723"/>
      </dsp:txXfrm>
    </dsp:sp>
    <dsp:sp modelId="{4CE27CED-2068-41D4-B1DB-E70B32B15F00}">
      <dsp:nvSpPr>
        <dsp:cNvPr id="0" name=""/>
        <dsp:cNvSpPr/>
      </dsp:nvSpPr>
      <dsp:spPr>
        <a:xfrm>
          <a:off x="503579" y="3099138"/>
          <a:ext cx="1001723" cy="1001723"/>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3CE6B1C-914B-4954-B32F-E91202DFF66D}">
      <dsp:nvSpPr>
        <dsp:cNvPr id="0" name=""/>
        <dsp:cNvSpPr/>
      </dsp:nvSpPr>
      <dsp:spPr>
        <a:xfrm>
          <a:off x="713937" y="3309499"/>
          <a:ext cx="580999" cy="58099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6CD5F64-3AF6-4509-BA86-B51F4382A049}">
      <dsp:nvSpPr>
        <dsp:cNvPr id="0" name=""/>
        <dsp:cNvSpPr/>
      </dsp:nvSpPr>
      <dsp:spPr>
        <a:xfrm>
          <a:off x="1727702" y="3168147"/>
          <a:ext cx="2361205" cy="10017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90000"/>
            </a:lnSpc>
            <a:spcBef>
              <a:spcPct val="0"/>
            </a:spcBef>
            <a:spcAft>
              <a:spcPct val="35000"/>
            </a:spcAft>
            <a:buNone/>
          </a:pPr>
          <a:r>
            <a:rPr lang="pl-PL" sz="1800" b="1" kern="1200" dirty="0"/>
            <a:t>Kluczem jest przygotowanie takich oświadczeń tymczasowych z wyprzedzeniem</a:t>
          </a:r>
          <a:r>
            <a:rPr lang="pl-PL" sz="1800" kern="1200" dirty="0"/>
            <a:t>, aby można je było szybko dostosować do aktualnej sytuacji. </a:t>
          </a:r>
          <a:endParaRPr lang="en-US" sz="1800" kern="1200" dirty="0"/>
        </a:p>
      </dsp:txBody>
      <dsp:txXfrm>
        <a:off x="1727702" y="3168147"/>
        <a:ext cx="2361205" cy="1001723"/>
      </dsp:txXfrm>
    </dsp:sp>
    <dsp:sp modelId="{C40AE14D-92C9-4F0F-AD48-19AA97416BF1}">
      <dsp:nvSpPr>
        <dsp:cNvPr id="0" name=""/>
        <dsp:cNvSpPr/>
      </dsp:nvSpPr>
      <dsp:spPr>
        <a:xfrm>
          <a:off x="4525902" y="3636463"/>
          <a:ext cx="1001723" cy="1001723"/>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00BFC29-3962-407C-BAE8-AB6E1D2ABE66}">
      <dsp:nvSpPr>
        <dsp:cNvPr id="0" name=""/>
        <dsp:cNvSpPr/>
      </dsp:nvSpPr>
      <dsp:spPr>
        <a:xfrm>
          <a:off x="4736263" y="3846824"/>
          <a:ext cx="580999" cy="580999"/>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BC3B9D9-F86F-4170-A697-540DBA02D8F2}">
      <dsp:nvSpPr>
        <dsp:cNvPr id="0" name=""/>
        <dsp:cNvSpPr/>
      </dsp:nvSpPr>
      <dsp:spPr>
        <a:xfrm>
          <a:off x="5739565" y="3600000"/>
          <a:ext cx="2361205" cy="10017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11200">
            <a:lnSpc>
              <a:spcPct val="90000"/>
            </a:lnSpc>
            <a:spcBef>
              <a:spcPct val="0"/>
            </a:spcBef>
            <a:spcAft>
              <a:spcPct val="35000"/>
            </a:spcAft>
            <a:buNone/>
          </a:pPr>
          <a:r>
            <a:rPr lang="pl-PL" sz="1600" kern="1200" dirty="0"/>
            <a:t>Format i szczegóły każdego oświadczenia tymczasowego będą się różnić w zależności od branży, firmy oraz rodzaju lub poziomu kryzysu, z którym masz do czynienia. </a:t>
          </a:r>
          <a:endParaRPr lang="en-US" sz="1600" kern="1200" dirty="0"/>
        </a:p>
      </dsp:txBody>
      <dsp:txXfrm>
        <a:off x="5739565" y="3600000"/>
        <a:ext cx="2361205" cy="1001723"/>
      </dsp:txXfrm>
    </dsp:sp>
  </dsp:spTree>
</dsp:drawing>
</file>

<file path=ppt/diagrams/layout1.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EEFF2B-0721-7148-92D1-1650B5B78E9F}" type="datetimeFigureOut">
              <a:rPr lang="pl-PL" smtClean="0"/>
              <a:t>22.06.2025</a:t>
            </a:fld>
            <a:endParaRPr lang="pl-PL"/>
          </a:p>
        </p:txBody>
      </p:sp>
      <p:sp>
        <p:nvSpPr>
          <p:cNvPr id="4" name="Symbol zastępczy obrazu slajdu 3"/>
          <p:cNvSpPr>
            <a:spLocks noGrp="1" noRot="1" noChangeAspect="1"/>
          </p:cNvSpPr>
          <p:nvPr>
            <p:ph type="sldImg" idx="2"/>
          </p:nvPr>
        </p:nvSpPr>
        <p:spPr>
          <a:xfrm>
            <a:off x="1246188" y="1143000"/>
            <a:ext cx="4365625"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02B4DB-5212-AD42-B2C1-BD19AC94D45E}" type="slidenum">
              <a:rPr lang="pl-PL" smtClean="0"/>
              <a:t>‹#›</a:t>
            </a:fld>
            <a:endParaRPr lang="pl-PL"/>
          </a:p>
        </p:txBody>
      </p:sp>
    </p:spTree>
    <p:extLst>
      <p:ext uri="{BB962C8B-B14F-4D97-AF65-F5344CB8AC3E}">
        <p14:creationId xmlns:p14="http://schemas.microsoft.com/office/powerpoint/2010/main" val="11927739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Źródło grafiki: </a:t>
            </a:r>
            <a:r>
              <a:rPr lang="pl-PL" dirty="0" err="1"/>
              <a:t>https</a:t>
            </a:r>
            <a:r>
              <a:rPr lang="pl-PL" dirty="0"/>
              <a:t>://</a:t>
            </a:r>
            <a:r>
              <a:rPr lang="pl-PL" dirty="0" err="1"/>
              <a:t>www.dreamstime.com</a:t>
            </a:r>
            <a:r>
              <a:rPr lang="pl-PL" dirty="0"/>
              <a:t>/crisis-communication-corporate-pr-management-outline-hands-concept-emergency-situation-message-problem-solution-fast-image321893450</a:t>
            </a:r>
            <a:endParaRPr lang="en-GB" dirty="0"/>
          </a:p>
        </p:txBody>
      </p:sp>
      <p:sp>
        <p:nvSpPr>
          <p:cNvPr id="4" name="Symbol zastępczy numeru slajdu 3"/>
          <p:cNvSpPr>
            <a:spLocks noGrp="1"/>
          </p:cNvSpPr>
          <p:nvPr>
            <p:ph type="sldNum" sz="quarter" idx="5"/>
          </p:nvPr>
        </p:nvSpPr>
        <p:spPr/>
        <p:txBody>
          <a:bodyPr/>
          <a:lstStyle/>
          <a:p>
            <a:fld id="{2C02B4DB-5212-AD42-B2C1-BD19AC94D45E}" type="slidenum">
              <a:rPr lang="pl-PL" smtClean="0"/>
              <a:t>2</a:t>
            </a:fld>
            <a:endParaRPr lang="pl-PL"/>
          </a:p>
        </p:txBody>
      </p:sp>
    </p:spTree>
    <p:extLst>
      <p:ext uri="{BB962C8B-B14F-4D97-AF65-F5344CB8AC3E}">
        <p14:creationId xmlns:p14="http://schemas.microsoft.com/office/powerpoint/2010/main" val="14040508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Źródło ilustracji: </a:t>
            </a:r>
            <a:r>
              <a:rPr lang="pl-PL" dirty="0" err="1"/>
              <a:t>https</a:t>
            </a:r>
            <a:r>
              <a:rPr lang="pl-PL" dirty="0"/>
              <a:t>://</a:t>
            </a:r>
            <a:r>
              <a:rPr lang="pl-PL" dirty="0" err="1"/>
              <a:t>www.conseilsmarketing.com</a:t>
            </a:r>
            <a:r>
              <a:rPr lang="pl-PL" dirty="0"/>
              <a:t>/</a:t>
            </a:r>
            <a:r>
              <a:rPr lang="pl-PL" dirty="0" err="1"/>
              <a:t>fidelisation</a:t>
            </a:r>
            <a:r>
              <a:rPr lang="pl-PL" dirty="0"/>
              <a:t>/</a:t>
            </a:r>
            <a:r>
              <a:rPr lang="pl-PL" dirty="0" err="1"/>
              <a:t>comment</a:t>
            </a:r>
            <a:r>
              <a:rPr lang="pl-PL" dirty="0"/>
              <a:t>-</a:t>
            </a:r>
            <a:r>
              <a:rPr lang="pl-PL" dirty="0" err="1"/>
              <a:t>calculer</a:t>
            </a:r>
            <a:r>
              <a:rPr lang="pl-PL" dirty="0"/>
              <a:t>-</a:t>
            </a:r>
            <a:r>
              <a:rPr lang="pl-PL" dirty="0" err="1"/>
              <a:t>un</a:t>
            </a:r>
            <a:r>
              <a:rPr lang="pl-PL" dirty="0"/>
              <a:t>-</a:t>
            </a:r>
            <a:r>
              <a:rPr lang="pl-PL" dirty="0" err="1"/>
              <a:t>nps</a:t>
            </a:r>
            <a:r>
              <a:rPr lang="pl-PL" dirty="0"/>
              <a:t>-et-</a:t>
            </a:r>
            <a:r>
              <a:rPr lang="pl-PL" dirty="0" err="1"/>
              <a:t>quest</a:t>
            </a:r>
            <a:r>
              <a:rPr lang="pl-PL" dirty="0"/>
              <a:t>-ce-</a:t>
            </a:r>
            <a:r>
              <a:rPr lang="pl-PL" dirty="0" err="1"/>
              <a:t>quun</a:t>
            </a:r>
            <a:r>
              <a:rPr lang="pl-PL" dirty="0"/>
              <a:t>-bon-</a:t>
            </a:r>
            <a:r>
              <a:rPr lang="pl-PL" dirty="0" err="1"/>
              <a:t>score</a:t>
            </a:r>
            <a:r>
              <a:rPr lang="pl-PL" dirty="0"/>
              <a:t>/</a:t>
            </a:r>
            <a:endParaRPr lang="en-GB" dirty="0"/>
          </a:p>
        </p:txBody>
      </p:sp>
      <p:sp>
        <p:nvSpPr>
          <p:cNvPr id="4" name="Symbol zastępczy numeru slajdu 3"/>
          <p:cNvSpPr>
            <a:spLocks noGrp="1"/>
          </p:cNvSpPr>
          <p:nvPr>
            <p:ph type="sldNum" sz="quarter" idx="5"/>
          </p:nvPr>
        </p:nvSpPr>
        <p:spPr/>
        <p:txBody>
          <a:bodyPr/>
          <a:lstStyle/>
          <a:p>
            <a:fld id="{2C02B4DB-5212-AD42-B2C1-BD19AC94D45E}" type="slidenum">
              <a:rPr lang="pl-PL" smtClean="0"/>
              <a:t>6</a:t>
            </a:fld>
            <a:endParaRPr lang="pl-PL"/>
          </a:p>
        </p:txBody>
      </p:sp>
    </p:spTree>
    <p:extLst>
      <p:ext uri="{BB962C8B-B14F-4D97-AF65-F5344CB8AC3E}">
        <p14:creationId xmlns:p14="http://schemas.microsoft.com/office/powerpoint/2010/main" val="37342042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Źródło ilustracji: </a:t>
            </a:r>
            <a:r>
              <a:rPr lang="pl-PL" dirty="0" err="1"/>
              <a:t>https</a:t>
            </a:r>
            <a:r>
              <a:rPr lang="pl-PL" dirty="0"/>
              <a:t>://</a:t>
            </a:r>
            <a:r>
              <a:rPr lang="pl-PL" dirty="0" err="1"/>
              <a:t>expresswriters.com</a:t>
            </a:r>
            <a:r>
              <a:rPr lang="pl-PL" dirty="0"/>
              <a:t>/</a:t>
            </a:r>
            <a:r>
              <a:rPr lang="pl-PL" dirty="0" err="1"/>
              <a:t>press-release-examples</a:t>
            </a:r>
            <a:r>
              <a:rPr lang="pl-PL" dirty="0"/>
              <a:t>/</a:t>
            </a:r>
            <a:endParaRPr lang="en-GB" dirty="0"/>
          </a:p>
        </p:txBody>
      </p:sp>
      <p:sp>
        <p:nvSpPr>
          <p:cNvPr id="4" name="Symbol zastępczy numeru slajdu 3"/>
          <p:cNvSpPr>
            <a:spLocks noGrp="1"/>
          </p:cNvSpPr>
          <p:nvPr>
            <p:ph type="sldNum" sz="quarter" idx="5"/>
          </p:nvPr>
        </p:nvSpPr>
        <p:spPr/>
        <p:txBody>
          <a:bodyPr/>
          <a:lstStyle/>
          <a:p>
            <a:fld id="{2C02B4DB-5212-AD42-B2C1-BD19AC94D45E}" type="slidenum">
              <a:rPr lang="pl-PL" smtClean="0"/>
              <a:t>7</a:t>
            </a:fld>
            <a:endParaRPr lang="pl-PL"/>
          </a:p>
        </p:txBody>
      </p:sp>
    </p:spTree>
    <p:extLst>
      <p:ext uri="{BB962C8B-B14F-4D97-AF65-F5344CB8AC3E}">
        <p14:creationId xmlns:p14="http://schemas.microsoft.com/office/powerpoint/2010/main" val="23848135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en-GB" dirty="0"/>
          </a:p>
        </p:txBody>
      </p:sp>
      <p:sp>
        <p:nvSpPr>
          <p:cNvPr id="4" name="Symbol zastępczy numeru slajdu 3"/>
          <p:cNvSpPr>
            <a:spLocks noGrp="1"/>
          </p:cNvSpPr>
          <p:nvPr>
            <p:ph type="sldNum" sz="quarter" idx="5"/>
          </p:nvPr>
        </p:nvSpPr>
        <p:spPr/>
        <p:txBody>
          <a:bodyPr/>
          <a:lstStyle/>
          <a:p>
            <a:fld id="{2C02B4DB-5212-AD42-B2C1-BD19AC94D45E}" type="slidenum">
              <a:rPr lang="pl-PL" smtClean="0"/>
              <a:t>38</a:t>
            </a:fld>
            <a:endParaRPr lang="pl-PL"/>
          </a:p>
        </p:txBody>
      </p:sp>
    </p:spTree>
    <p:extLst>
      <p:ext uri="{BB962C8B-B14F-4D97-AF65-F5344CB8AC3E}">
        <p14:creationId xmlns:p14="http://schemas.microsoft.com/office/powerpoint/2010/main" val="11479939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Źródło grafiki: </a:t>
            </a:r>
            <a:r>
              <a:rPr lang="pl-PL" dirty="0" err="1"/>
              <a:t>https</a:t>
            </a:r>
            <a:r>
              <a:rPr lang="pl-PL" dirty="0"/>
              <a:t>://</a:t>
            </a:r>
            <a:r>
              <a:rPr lang="pl-PL" dirty="0" err="1"/>
              <a:t>www.gov.pl</a:t>
            </a:r>
            <a:r>
              <a:rPr lang="pl-PL" dirty="0"/>
              <a:t>/web/cyfryzacja/w-aplikacji-mobywatel-zlozysz-oswiadczenie-dotyczace-zwiekszenia-limitu-na-energie-elektryczna</a:t>
            </a:r>
            <a:endParaRPr lang="en-GB" dirty="0"/>
          </a:p>
        </p:txBody>
      </p:sp>
      <p:sp>
        <p:nvSpPr>
          <p:cNvPr id="4" name="Symbol zastępczy numeru slajdu 3"/>
          <p:cNvSpPr>
            <a:spLocks noGrp="1"/>
          </p:cNvSpPr>
          <p:nvPr>
            <p:ph type="sldNum" sz="quarter" idx="5"/>
          </p:nvPr>
        </p:nvSpPr>
        <p:spPr/>
        <p:txBody>
          <a:bodyPr/>
          <a:lstStyle/>
          <a:p>
            <a:fld id="{2C02B4DB-5212-AD42-B2C1-BD19AC94D45E}" type="slidenum">
              <a:rPr lang="pl-PL" smtClean="0"/>
              <a:t>40</a:t>
            </a:fld>
            <a:endParaRPr lang="pl-PL"/>
          </a:p>
        </p:txBody>
      </p:sp>
    </p:spTree>
    <p:extLst>
      <p:ext uri="{BB962C8B-B14F-4D97-AF65-F5344CB8AC3E}">
        <p14:creationId xmlns:p14="http://schemas.microsoft.com/office/powerpoint/2010/main" val="312559309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 Type="http://schemas.openxmlformats.org/officeDocument/2006/relationships/image" Target="../media/image4.png"/><Relationship Id="rId16" Type="http://schemas.openxmlformats.org/officeDocument/2006/relationships/image" Target="../media/image21.png"/><Relationship Id="rId1" Type="http://schemas.openxmlformats.org/officeDocument/2006/relationships/slideMaster" Target="../slideMasters/slideMaster1.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długi tytuł)">
    <p:spTree>
      <p:nvGrpSpPr>
        <p:cNvPr id="1" name=""/>
        <p:cNvGrpSpPr/>
        <p:nvPr/>
      </p:nvGrpSpPr>
      <p:grpSpPr>
        <a:xfrm>
          <a:off x="0" y="0"/>
          <a:ext cx="0" cy="0"/>
          <a:chOff x="0" y="0"/>
          <a:chExt cx="0" cy="0"/>
        </a:xfrm>
      </p:grpSpPr>
      <p:sp>
        <p:nvSpPr>
          <p:cNvPr id="9" name="Prostokąt 8">
            <a:extLst>
              <a:ext uri="{FF2B5EF4-FFF2-40B4-BE49-F238E27FC236}">
                <a16:creationId xmlns:a16="http://schemas.microsoft.com/office/drawing/2014/main" id="{A63EBD56-4A88-4F5C-BEAF-A33740721C44}"/>
              </a:ext>
            </a:extLst>
          </p:cNvPr>
          <p:cNvSpPr/>
          <p:nvPr userDrawn="1"/>
        </p:nvSpPr>
        <p:spPr>
          <a:xfrm>
            <a:off x="1026613" y="1973818"/>
            <a:ext cx="8639675" cy="4326381"/>
          </a:xfrm>
          <a:prstGeom prst="rect">
            <a:avLst/>
          </a:prstGeom>
          <a:solidFill>
            <a:srgbClr val="A6D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1" name="Prostokąt 10">
            <a:extLst>
              <a:ext uri="{FF2B5EF4-FFF2-40B4-BE49-F238E27FC236}">
                <a16:creationId xmlns:a16="http://schemas.microsoft.com/office/drawing/2014/main" id="{48CDFE25-4437-7188-EA7B-7D9DAD502275}"/>
              </a:ext>
            </a:extLst>
          </p:cNvPr>
          <p:cNvSpPr/>
          <p:nvPr userDrawn="1"/>
        </p:nvSpPr>
        <p:spPr>
          <a:xfrm>
            <a:off x="1" y="0"/>
            <a:ext cx="4986337" cy="26939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pic>
        <p:nvPicPr>
          <p:cNvPr id="13" name="Obraz 12" descr="Obraz zawierający tekst&#10;&#10;Opis wygenerowany automatycznie">
            <a:extLst>
              <a:ext uri="{FF2B5EF4-FFF2-40B4-BE49-F238E27FC236}">
                <a16:creationId xmlns:a16="http://schemas.microsoft.com/office/drawing/2014/main" id="{49D1ECBE-9DB2-9B2A-CE8F-84EF95EA484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6760" y="1973818"/>
            <a:ext cx="3959225" cy="720090"/>
          </a:xfrm>
          <a:prstGeom prst="rect">
            <a:avLst/>
          </a:prstGeom>
        </p:spPr>
      </p:pic>
      <p:pic>
        <p:nvPicPr>
          <p:cNvPr id="14" name="Obraz 13">
            <a:extLst>
              <a:ext uri="{FF2B5EF4-FFF2-40B4-BE49-F238E27FC236}">
                <a16:creationId xmlns:a16="http://schemas.microsoft.com/office/drawing/2014/main" id="{2B41AD81-079D-B212-C8B7-9A9D3BEE5179}"/>
              </a:ext>
            </a:extLst>
          </p:cNvPr>
          <p:cNvPicPr>
            <a:picLocks noChangeAspect="1"/>
          </p:cNvPicPr>
          <p:nvPr userDrawn="1"/>
        </p:nvPicPr>
        <p:blipFill>
          <a:blip r:embed="rId3">
            <a:alphaModFix amt="55000"/>
            <a:extLst>
              <a:ext uri="{28A0092B-C50C-407E-A947-70E740481C1C}">
                <a14:useLocalDpi xmlns:a14="http://schemas.microsoft.com/office/drawing/2010/main" val="0"/>
              </a:ext>
            </a:extLst>
          </a:blip>
          <a:stretch>
            <a:fillRect/>
          </a:stretch>
        </p:blipFill>
        <p:spPr>
          <a:xfrm>
            <a:off x="597632" y="540402"/>
            <a:ext cx="1080000" cy="1080000"/>
          </a:xfrm>
          <a:prstGeom prst="rect">
            <a:avLst/>
          </a:prstGeom>
        </p:spPr>
      </p:pic>
      <p:pic>
        <p:nvPicPr>
          <p:cNvPr id="15" name="Obraz 14">
            <a:extLst>
              <a:ext uri="{FF2B5EF4-FFF2-40B4-BE49-F238E27FC236}">
                <a16:creationId xmlns:a16="http://schemas.microsoft.com/office/drawing/2014/main" id="{0A433181-6EED-44B3-4822-4AF9E6BA906A}"/>
              </a:ext>
            </a:extLst>
          </p:cNvPr>
          <p:cNvPicPr>
            <a:picLocks noChangeAspect="1"/>
          </p:cNvPicPr>
          <p:nvPr userDrawn="1"/>
        </p:nvPicPr>
        <p:blipFill>
          <a:blip r:embed="rId4">
            <a:alphaModFix amt="55000"/>
            <a:extLst>
              <a:ext uri="{28A0092B-C50C-407E-A947-70E740481C1C}">
                <a14:useLocalDpi xmlns:a14="http://schemas.microsoft.com/office/drawing/2010/main" val="0"/>
              </a:ext>
            </a:extLst>
          </a:blip>
          <a:stretch>
            <a:fillRect/>
          </a:stretch>
        </p:blipFill>
        <p:spPr>
          <a:xfrm>
            <a:off x="2105788" y="540402"/>
            <a:ext cx="1080000" cy="1080000"/>
          </a:xfrm>
          <a:prstGeom prst="rect">
            <a:avLst/>
          </a:prstGeom>
        </p:spPr>
      </p:pic>
      <p:pic>
        <p:nvPicPr>
          <p:cNvPr id="16" name="Obraz 15">
            <a:extLst>
              <a:ext uri="{FF2B5EF4-FFF2-40B4-BE49-F238E27FC236}">
                <a16:creationId xmlns:a16="http://schemas.microsoft.com/office/drawing/2014/main" id="{276322E5-6025-7EA2-67FB-9F57E9210052}"/>
              </a:ext>
            </a:extLst>
          </p:cNvPr>
          <p:cNvPicPr>
            <a:picLocks noChangeAspect="1"/>
          </p:cNvPicPr>
          <p:nvPr userDrawn="1"/>
        </p:nvPicPr>
        <p:blipFill>
          <a:blip r:embed="rId5">
            <a:alphaModFix amt="55000"/>
            <a:extLst>
              <a:ext uri="{28A0092B-C50C-407E-A947-70E740481C1C}">
                <a14:useLocalDpi xmlns:a14="http://schemas.microsoft.com/office/drawing/2010/main" val="0"/>
              </a:ext>
            </a:extLst>
          </a:blip>
          <a:stretch>
            <a:fillRect/>
          </a:stretch>
        </p:blipFill>
        <p:spPr>
          <a:xfrm>
            <a:off x="3613944" y="540402"/>
            <a:ext cx="1080000" cy="1080000"/>
          </a:xfrm>
          <a:prstGeom prst="rect">
            <a:avLst/>
          </a:prstGeom>
        </p:spPr>
      </p:pic>
      <p:sp>
        <p:nvSpPr>
          <p:cNvPr id="2" name="Title 1"/>
          <p:cNvSpPr>
            <a:spLocks noGrp="1"/>
          </p:cNvSpPr>
          <p:nvPr>
            <p:ph type="ctrTitle"/>
          </p:nvPr>
        </p:nvSpPr>
        <p:spPr>
          <a:xfrm>
            <a:off x="1385877" y="3059113"/>
            <a:ext cx="7920115" cy="1107677"/>
          </a:xfrm>
        </p:spPr>
        <p:txBody>
          <a:bodyPr anchor="t" anchorCtr="0">
            <a:normAutofit/>
          </a:bodyPr>
          <a:lstStyle>
            <a:lvl1pPr algn="l">
              <a:lnSpc>
                <a:spcPts val="4000"/>
              </a:lnSpc>
              <a:defRPr sz="3200"/>
            </a:lvl1pPr>
          </a:lstStyle>
          <a:p>
            <a:r>
              <a:rPr lang="pl-PL"/>
              <a:t>Kliknij, aby edytować styl</a:t>
            </a:r>
            <a:endParaRPr lang="en-US" dirty="0"/>
          </a:p>
        </p:txBody>
      </p:sp>
      <p:sp>
        <p:nvSpPr>
          <p:cNvPr id="3" name="Subtitle 2"/>
          <p:cNvSpPr>
            <a:spLocks noGrp="1"/>
          </p:cNvSpPr>
          <p:nvPr>
            <p:ph type="subTitle" idx="1"/>
          </p:nvPr>
        </p:nvSpPr>
        <p:spPr>
          <a:xfrm>
            <a:off x="1385888" y="4861794"/>
            <a:ext cx="7920037" cy="1080000"/>
          </a:xfrm>
        </p:spPr>
        <p:txBody>
          <a:bodyPr>
            <a:normAutofit/>
          </a:bodyPr>
          <a:lstStyle>
            <a:lvl1pPr marL="0" indent="0" algn="l">
              <a:lnSpc>
                <a:spcPts val="3500"/>
              </a:lnSpc>
              <a:buNone/>
              <a:defRPr sz="2800" b="1">
                <a:solidFill>
                  <a:schemeClr val="tx2"/>
                </a:solidFill>
              </a:defRPr>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pl-PL"/>
              <a:t>Kliknij, aby edytować styl wzorca podtytułu</a:t>
            </a:r>
            <a:endParaRPr lang="en-US" dirty="0"/>
          </a:p>
        </p:txBody>
      </p:sp>
      <p:sp>
        <p:nvSpPr>
          <p:cNvPr id="4" name="Date Placeholder 3"/>
          <p:cNvSpPr>
            <a:spLocks noGrp="1"/>
          </p:cNvSpPr>
          <p:nvPr>
            <p:ph type="dt" sz="half" idx="10"/>
          </p:nvPr>
        </p:nvSpPr>
        <p:spPr>
          <a:xfrm>
            <a:off x="7865356" y="540402"/>
            <a:ext cx="1799844" cy="349114"/>
          </a:xfrm>
          <a:prstGeom prst="rect">
            <a:avLst/>
          </a:prstGeom>
        </p:spPr>
        <p:txBody>
          <a:bodyPr lIns="0" tIns="0" rIns="0" bIns="0"/>
          <a:lstStyle>
            <a:lvl1pPr algn="r">
              <a:lnSpc>
                <a:spcPts val="1800"/>
              </a:lnSpc>
              <a:defRPr sz="1400">
                <a:solidFill>
                  <a:schemeClr val="tx2"/>
                </a:solidFill>
                <a:latin typeface="Open Sans" pitchFamily="2" charset="0"/>
                <a:ea typeface="Open Sans" pitchFamily="2" charset="0"/>
                <a:cs typeface="Open Sans" pitchFamily="2" charset="0"/>
              </a:defRPr>
            </a:lvl1pPr>
          </a:lstStyle>
          <a:p>
            <a:fld id="{D2A3D249-6366-4532-95C2-9DDC07D17B44}" type="datetime1">
              <a:rPr lang="pl-PL" smtClean="0"/>
              <a:t>22.06.2025</a:t>
            </a:fld>
            <a:endParaRPr lang="pl-PL" dirty="0"/>
          </a:p>
        </p:txBody>
      </p:sp>
      <p:pic>
        <p:nvPicPr>
          <p:cNvPr id="8" name="Obraz 7">
            <a:extLst>
              <a:ext uri="{FF2B5EF4-FFF2-40B4-BE49-F238E27FC236}">
                <a16:creationId xmlns:a16="http://schemas.microsoft.com/office/drawing/2014/main" id="{500FFCFA-D3A4-40A4-E76C-99575547246A}"/>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92000" y="6371047"/>
            <a:ext cx="1621258" cy="949192"/>
          </a:xfrm>
          <a:prstGeom prst="rect">
            <a:avLst/>
          </a:prstGeom>
        </p:spPr>
      </p:pic>
      <p:pic>
        <p:nvPicPr>
          <p:cNvPr id="10" name="Obraz 9">
            <a:extLst>
              <a:ext uri="{FF2B5EF4-FFF2-40B4-BE49-F238E27FC236}">
                <a16:creationId xmlns:a16="http://schemas.microsoft.com/office/drawing/2014/main" id="{DC91A070-16DB-C0E1-0B7B-93924541A6E7}"/>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7272000" y="6371047"/>
            <a:ext cx="2633371" cy="949192"/>
          </a:xfrm>
          <a:prstGeom prst="rect">
            <a:avLst/>
          </a:prstGeom>
        </p:spPr>
      </p:pic>
      <p:pic>
        <p:nvPicPr>
          <p:cNvPr id="12" name="Obraz 11">
            <a:extLst>
              <a:ext uri="{FF2B5EF4-FFF2-40B4-BE49-F238E27FC236}">
                <a16:creationId xmlns:a16="http://schemas.microsoft.com/office/drawing/2014/main" id="{AB280FEF-799B-B9CA-10D2-815DA71DA238}"/>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722743" y="6370378"/>
            <a:ext cx="2239772" cy="950531"/>
          </a:xfrm>
          <a:prstGeom prst="rect">
            <a:avLst/>
          </a:prstGeom>
        </p:spPr>
      </p:pic>
    </p:spTree>
    <p:extLst>
      <p:ext uri="{BB962C8B-B14F-4D97-AF65-F5344CB8AC3E}">
        <p14:creationId xmlns:p14="http://schemas.microsoft.com/office/powerpoint/2010/main" val="4255767286"/>
      </p:ext>
    </p:extLst>
  </p:cSld>
  <p:clrMapOvr>
    <a:masterClrMapping/>
  </p:clrMapOvr>
  <p:extLst>
    <p:ext uri="{DCECCB84-F9BA-43D5-87BE-67443E8EF086}">
      <p15:sldGuideLst xmlns:p15="http://schemas.microsoft.com/office/powerpoint/2012/main">
        <p15:guide id="1" pos="193" userDrawn="1">
          <p15:clr>
            <a:srgbClr val="FBAE40"/>
          </p15:clr>
        </p15:guide>
        <p15:guide id="2" orient="horz" pos="113" userDrawn="1">
          <p15:clr>
            <a:srgbClr val="FBAE40"/>
          </p15:clr>
        </p15:guide>
        <p15:guide id="3" orient="horz" pos="2381" userDrawn="1">
          <p15:clr>
            <a:srgbClr val="FBAE40"/>
          </p15:clr>
        </p15:guide>
        <p15:guide id="4" orient="horz" pos="340" userDrawn="1">
          <p15:clr>
            <a:srgbClr val="FBAE40"/>
          </p15:clr>
        </p15:guide>
        <p15:guide id="5" orient="horz" pos="567" userDrawn="1">
          <p15:clr>
            <a:srgbClr val="FBAE40"/>
          </p15:clr>
        </p15:guide>
        <p15:guide id="6" orient="horz" pos="794" userDrawn="1">
          <p15:clr>
            <a:srgbClr val="FBAE40"/>
          </p15:clr>
        </p15:guide>
        <p15:guide id="7" orient="horz" pos="1020" userDrawn="1">
          <p15:clr>
            <a:srgbClr val="FBAE40"/>
          </p15:clr>
        </p15:guide>
        <p15:guide id="8" orient="horz" pos="1247" userDrawn="1">
          <p15:clr>
            <a:srgbClr val="FBAE40"/>
          </p15:clr>
        </p15:guide>
        <p15:guide id="9" orient="horz" pos="1474" userDrawn="1">
          <p15:clr>
            <a:srgbClr val="FBAE40"/>
          </p15:clr>
        </p15:guide>
        <p15:guide id="10" orient="horz" pos="1701" userDrawn="1">
          <p15:clr>
            <a:srgbClr val="FBAE40"/>
          </p15:clr>
        </p15:guide>
        <p15:guide id="11" orient="horz" pos="1927" userDrawn="1">
          <p15:clr>
            <a:srgbClr val="FBAE40"/>
          </p15:clr>
        </p15:guide>
        <p15:guide id="12" orient="horz" pos="2154" userDrawn="1">
          <p15:clr>
            <a:srgbClr val="FBAE40"/>
          </p15:clr>
        </p15:guide>
        <p15:guide id="13" orient="horz" pos="2608" userDrawn="1">
          <p15:clr>
            <a:srgbClr val="FBAE40"/>
          </p15:clr>
        </p15:guide>
        <p15:guide id="14" orient="horz" pos="2835" userDrawn="1">
          <p15:clr>
            <a:srgbClr val="FBAE40"/>
          </p15:clr>
        </p15:guide>
        <p15:guide id="15" orient="horz" pos="3061" userDrawn="1">
          <p15:clr>
            <a:srgbClr val="FBAE40"/>
          </p15:clr>
        </p15:guide>
        <p15:guide id="16" orient="horz" pos="3288" userDrawn="1">
          <p15:clr>
            <a:srgbClr val="FBAE40"/>
          </p15:clr>
        </p15:guide>
        <p15:guide id="17" orient="horz" pos="3515" userDrawn="1">
          <p15:clr>
            <a:srgbClr val="FBAE40"/>
          </p15:clr>
        </p15:guide>
        <p15:guide id="18" orient="horz" pos="3742" userDrawn="1">
          <p15:clr>
            <a:srgbClr val="FBAE40"/>
          </p15:clr>
        </p15:guide>
        <p15:guide id="19" orient="horz" pos="3968" userDrawn="1">
          <p15:clr>
            <a:srgbClr val="FBAE40"/>
          </p15:clr>
        </p15:guide>
        <p15:guide id="20" orient="horz" pos="4195" userDrawn="1">
          <p15:clr>
            <a:srgbClr val="FBAE40"/>
          </p15:clr>
        </p15:guide>
        <p15:guide id="21" orient="horz" pos="4422" userDrawn="1">
          <p15:clr>
            <a:srgbClr val="FBAE40"/>
          </p15:clr>
        </p15:guide>
        <p15:guide id="22" orient="horz" pos="4649" userDrawn="1">
          <p15:clr>
            <a:srgbClr val="FBAE40"/>
          </p15:clr>
        </p15:guide>
        <p15:guide id="23" pos="419" userDrawn="1">
          <p15:clr>
            <a:srgbClr val="FBAE40"/>
          </p15:clr>
        </p15:guide>
        <p15:guide id="24" pos="646" userDrawn="1">
          <p15:clr>
            <a:srgbClr val="FBAE40"/>
          </p15:clr>
        </p15:guide>
        <p15:guide id="25" pos="873" userDrawn="1">
          <p15:clr>
            <a:srgbClr val="FBAE40"/>
          </p15:clr>
        </p15:guide>
        <p15:guide id="26" pos="1100" userDrawn="1">
          <p15:clr>
            <a:srgbClr val="FBAE40"/>
          </p15:clr>
        </p15:guide>
        <p15:guide id="27" pos="1327" userDrawn="1">
          <p15:clr>
            <a:srgbClr val="FBAE40"/>
          </p15:clr>
        </p15:guide>
        <p15:guide id="28" pos="1553" userDrawn="1">
          <p15:clr>
            <a:srgbClr val="FBAE40"/>
          </p15:clr>
        </p15:guide>
        <p15:guide id="29" pos="1780" userDrawn="1">
          <p15:clr>
            <a:srgbClr val="FBAE40"/>
          </p15:clr>
        </p15:guide>
        <p15:guide id="30" pos="2007" userDrawn="1">
          <p15:clr>
            <a:srgbClr val="FBAE40"/>
          </p15:clr>
        </p15:guide>
        <p15:guide id="31" pos="2234" userDrawn="1">
          <p15:clr>
            <a:srgbClr val="FBAE40"/>
          </p15:clr>
        </p15:guide>
        <p15:guide id="32" pos="2460" userDrawn="1">
          <p15:clr>
            <a:srgbClr val="FBAE40"/>
          </p15:clr>
        </p15:guide>
        <p15:guide id="33" pos="2687" userDrawn="1">
          <p15:clr>
            <a:srgbClr val="FBAE40"/>
          </p15:clr>
        </p15:guide>
        <p15:guide id="34" pos="2914" userDrawn="1">
          <p15:clr>
            <a:srgbClr val="FBAE40"/>
          </p15:clr>
        </p15:guide>
        <p15:guide id="35" pos="3141" userDrawn="1">
          <p15:clr>
            <a:srgbClr val="FBAE40"/>
          </p15:clr>
        </p15:guide>
        <p15:guide id="36" pos="3368" userDrawn="1">
          <p15:clr>
            <a:srgbClr val="FBAE40"/>
          </p15:clr>
        </p15:guide>
        <p15:guide id="37" pos="3594" userDrawn="1">
          <p15:clr>
            <a:srgbClr val="FBAE40"/>
          </p15:clr>
        </p15:guide>
        <p15:guide id="38" pos="3821" userDrawn="1">
          <p15:clr>
            <a:srgbClr val="FBAE40"/>
          </p15:clr>
        </p15:guide>
        <p15:guide id="39" pos="4048" userDrawn="1">
          <p15:clr>
            <a:srgbClr val="FBAE40"/>
          </p15:clr>
        </p15:guide>
        <p15:guide id="40" pos="4275" userDrawn="1">
          <p15:clr>
            <a:srgbClr val="FBAE40"/>
          </p15:clr>
        </p15:guide>
        <p15:guide id="41" pos="4501" userDrawn="1">
          <p15:clr>
            <a:srgbClr val="FBAE40"/>
          </p15:clr>
        </p15:guide>
        <p15:guide id="42" pos="4728" userDrawn="1">
          <p15:clr>
            <a:srgbClr val="FBAE40"/>
          </p15:clr>
        </p15:guide>
        <p15:guide id="43" pos="4955" userDrawn="1">
          <p15:clr>
            <a:srgbClr val="FBAE40"/>
          </p15:clr>
        </p15:guide>
        <p15:guide id="44" pos="5182" userDrawn="1">
          <p15:clr>
            <a:srgbClr val="FBAE40"/>
          </p15:clr>
        </p15:guide>
        <p15:guide id="45" pos="5408" userDrawn="1">
          <p15:clr>
            <a:srgbClr val="FBAE40"/>
          </p15:clr>
        </p15:guide>
        <p15:guide id="46" pos="5635" userDrawn="1">
          <p15:clr>
            <a:srgbClr val="FBAE40"/>
          </p15:clr>
        </p15:guide>
        <p15:guide id="47" pos="5862" userDrawn="1">
          <p15:clr>
            <a:srgbClr val="FBAE40"/>
          </p15:clr>
        </p15:guide>
        <p15:guide id="48" pos="6089" userDrawn="1">
          <p15:clr>
            <a:srgbClr val="FBAE40"/>
          </p15:clr>
        </p15:guide>
        <p15:guide id="49" pos="6316" userDrawn="1">
          <p15:clr>
            <a:srgbClr val="FBAE40"/>
          </p15:clr>
        </p15:guide>
        <p15:guide id="50" pos="6542"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lajd końcowy">
    <p:spTree>
      <p:nvGrpSpPr>
        <p:cNvPr id="1" name=""/>
        <p:cNvGrpSpPr/>
        <p:nvPr/>
      </p:nvGrpSpPr>
      <p:grpSpPr>
        <a:xfrm>
          <a:off x="0" y="0"/>
          <a:ext cx="0" cy="0"/>
          <a:chOff x="0" y="0"/>
          <a:chExt cx="0" cy="0"/>
        </a:xfrm>
      </p:grpSpPr>
      <p:sp>
        <p:nvSpPr>
          <p:cNvPr id="12" name="Prostokąt 11">
            <a:extLst>
              <a:ext uri="{FF2B5EF4-FFF2-40B4-BE49-F238E27FC236}">
                <a16:creationId xmlns:a16="http://schemas.microsoft.com/office/drawing/2014/main" id="{F8E39A3A-22D6-B8ED-2F58-16F69704FFAA}"/>
              </a:ext>
            </a:extLst>
          </p:cNvPr>
          <p:cNvSpPr/>
          <p:nvPr userDrawn="1"/>
        </p:nvSpPr>
        <p:spPr>
          <a:xfrm>
            <a:off x="2465388" y="4500563"/>
            <a:ext cx="8226426" cy="17996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1" name="Symbol zastępczy obrazu 10">
            <a:extLst>
              <a:ext uri="{FF2B5EF4-FFF2-40B4-BE49-F238E27FC236}">
                <a16:creationId xmlns:a16="http://schemas.microsoft.com/office/drawing/2014/main" id="{A760FD32-D539-3290-0E5F-1B5EF08EB2F0}"/>
              </a:ext>
            </a:extLst>
          </p:cNvPr>
          <p:cNvSpPr>
            <a:spLocks noGrp="1"/>
          </p:cNvSpPr>
          <p:nvPr>
            <p:ph type="pic" sz="quarter" idx="10"/>
          </p:nvPr>
        </p:nvSpPr>
        <p:spPr>
          <a:xfrm>
            <a:off x="1025525" y="0"/>
            <a:ext cx="8640763" cy="5221288"/>
          </a:xfrm>
          <a:custGeom>
            <a:avLst/>
            <a:gdLst>
              <a:gd name="connsiteX0" fmla="*/ 0 w 8640763"/>
              <a:gd name="connsiteY0" fmla="*/ 0 h 5221288"/>
              <a:gd name="connsiteX1" fmla="*/ 8640763 w 8640763"/>
              <a:gd name="connsiteY1" fmla="*/ 0 h 5221288"/>
              <a:gd name="connsiteX2" fmla="*/ 8640763 w 8640763"/>
              <a:gd name="connsiteY2" fmla="*/ 4500563 h 5221288"/>
              <a:gd name="connsiteX3" fmla="*/ 1439863 w 8640763"/>
              <a:gd name="connsiteY3" fmla="*/ 4500563 h 5221288"/>
              <a:gd name="connsiteX4" fmla="*/ 1439863 w 8640763"/>
              <a:gd name="connsiteY4" fmla="*/ 5221288 h 5221288"/>
              <a:gd name="connsiteX5" fmla="*/ 0 w 8640763"/>
              <a:gd name="connsiteY5" fmla="*/ 5221288 h 522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40763" h="5221288">
                <a:moveTo>
                  <a:pt x="0" y="0"/>
                </a:moveTo>
                <a:lnTo>
                  <a:pt x="8640763" y="0"/>
                </a:lnTo>
                <a:lnTo>
                  <a:pt x="8640763" y="4500563"/>
                </a:lnTo>
                <a:lnTo>
                  <a:pt x="1439863" y="4500563"/>
                </a:lnTo>
                <a:lnTo>
                  <a:pt x="1439863" y="5221288"/>
                </a:lnTo>
                <a:lnTo>
                  <a:pt x="0" y="5221288"/>
                </a:lnTo>
                <a:close/>
              </a:path>
            </a:pathLst>
          </a:custGeom>
          <a:solidFill>
            <a:schemeClr val="bg1">
              <a:lumMod val="95000"/>
            </a:schemeClr>
          </a:solidFill>
        </p:spPr>
        <p:txBody>
          <a:bodyPr wrap="square" anchor="ctr" anchorCtr="0">
            <a:noAutofit/>
          </a:bodyPr>
          <a:lstStyle>
            <a:lvl1pPr marL="0" indent="0" algn="ctr">
              <a:buFont typeface="Arial" panose="020B0604020202020204" pitchFamily="34" charset="0"/>
              <a:buNone/>
              <a:defRPr sz="1000"/>
            </a:lvl1pPr>
          </a:lstStyle>
          <a:p>
            <a:r>
              <a:rPr lang="pl-PL"/>
              <a:t>Kliknij ikonę, aby dodać obraz</a:t>
            </a:r>
            <a:endParaRPr lang="pl-PL" dirty="0"/>
          </a:p>
        </p:txBody>
      </p:sp>
      <p:pic>
        <p:nvPicPr>
          <p:cNvPr id="7" name="Obraz 6" descr="Obraz zawierający tekst&#10;&#10;Opis wygenerowany automatycznie">
            <a:extLst>
              <a:ext uri="{FF2B5EF4-FFF2-40B4-BE49-F238E27FC236}">
                <a16:creationId xmlns:a16="http://schemas.microsoft.com/office/drawing/2014/main" id="{3B4B8A84-3D08-244B-BF5B-6E361D1A74B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66975" y="4500563"/>
            <a:ext cx="3959225" cy="720090"/>
          </a:xfrm>
          <a:prstGeom prst="rect">
            <a:avLst/>
          </a:prstGeom>
        </p:spPr>
      </p:pic>
      <p:sp>
        <p:nvSpPr>
          <p:cNvPr id="2" name="Tytuł 1">
            <a:extLst>
              <a:ext uri="{FF2B5EF4-FFF2-40B4-BE49-F238E27FC236}">
                <a16:creationId xmlns:a16="http://schemas.microsoft.com/office/drawing/2014/main" id="{C3C397EF-E780-3941-A190-8FF660EE9016}"/>
              </a:ext>
            </a:extLst>
          </p:cNvPr>
          <p:cNvSpPr>
            <a:spLocks noGrp="1"/>
          </p:cNvSpPr>
          <p:nvPr>
            <p:ph type="title"/>
          </p:nvPr>
        </p:nvSpPr>
        <p:spPr>
          <a:xfrm>
            <a:off x="2825750" y="5593629"/>
            <a:ext cx="7559675" cy="705572"/>
          </a:xfrm>
        </p:spPr>
        <p:txBody>
          <a:bodyPr/>
          <a:lstStyle/>
          <a:p>
            <a:r>
              <a:rPr lang="pl-PL"/>
              <a:t>Kliknij, aby edytować styl</a:t>
            </a:r>
            <a:endParaRPr lang="pl-PL" dirty="0"/>
          </a:p>
        </p:txBody>
      </p:sp>
      <p:pic>
        <p:nvPicPr>
          <p:cNvPr id="8" name="Obraz 7" descr="znak Funduszy Europejskich">
            <a:extLst>
              <a:ext uri="{FF2B5EF4-FFF2-40B4-BE49-F238E27FC236}">
                <a16:creationId xmlns:a16="http://schemas.microsoft.com/office/drawing/2014/main" id="{BFD80FA4-66E0-3049-A92A-085F431CEB0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000" y="6371047"/>
            <a:ext cx="1621258" cy="949192"/>
          </a:xfrm>
          <a:prstGeom prst="rect">
            <a:avLst/>
          </a:prstGeom>
        </p:spPr>
      </p:pic>
      <p:pic>
        <p:nvPicPr>
          <p:cNvPr id="9" name="Obraz 8" descr="flaga Unii Europejskie z dopiskiem dofinansowane przez Unię Europejską">
            <a:extLst>
              <a:ext uri="{FF2B5EF4-FFF2-40B4-BE49-F238E27FC236}">
                <a16:creationId xmlns:a16="http://schemas.microsoft.com/office/drawing/2014/main" id="{695F0183-048A-AF46-A850-8C265BFACC2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272000" y="6371047"/>
            <a:ext cx="2633371" cy="949192"/>
          </a:xfrm>
          <a:prstGeom prst="rect">
            <a:avLst/>
          </a:prstGeom>
        </p:spPr>
      </p:pic>
      <p:pic>
        <p:nvPicPr>
          <p:cNvPr id="10" name="Obraz 9" descr="barwy RP">
            <a:extLst>
              <a:ext uri="{FF2B5EF4-FFF2-40B4-BE49-F238E27FC236}">
                <a16:creationId xmlns:a16="http://schemas.microsoft.com/office/drawing/2014/main" id="{875F5C9C-57CB-134D-A405-3BC05A23D85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722743" y="6370378"/>
            <a:ext cx="2239772" cy="950531"/>
          </a:xfrm>
          <a:prstGeom prst="rect">
            <a:avLst/>
          </a:prstGeom>
        </p:spPr>
      </p:pic>
    </p:spTree>
    <p:extLst>
      <p:ext uri="{BB962C8B-B14F-4D97-AF65-F5344CB8AC3E}">
        <p14:creationId xmlns:p14="http://schemas.microsoft.com/office/powerpoint/2010/main" val="27850847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Slajd tytułowy (długi tytuł)">
    <p:spTree>
      <p:nvGrpSpPr>
        <p:cNvPr id="1" name=""/>
        <p:cNvGrpSpPr/>
        <p:nvPr/>
      </p:nvGrpSpPr>
      <p:grpSpPr>
        <a:xfrm>
          <a:off x="0" y="0"/>
          <a:ext cx="0" cy="0"/>
          <a:chOff x="0" y="0"/>
          <a:chExt cx="0" cy="0"/>
        </a:xfrm>
      </p:grpSpPr>
      <p:sp>
        <p:nvSpPr>
          <p:cNvPr id="9" name="Prostokąt 8">
            <a:extLst>
              <a:ext uri="{FF2B5EF4-FFF2-40B4-BE49-F238E27FC236}">
                <a16:creationId xmlns:a16="http://schemas.microsoft.com/office/drawing/2014/main" id="{A63EBD56-4A88-4F5C-BEAF-A33740721C44}"/>
              </a:ext>
            </a:extLst>
          </p:cNvPr>
          <p:cNvSpPr/>
          <p:nvPr userDrawn="1"/>
        </p:nvSpPr>
        <p:spPr>
          <a:xfrm>
            <a:off x="1025525" y="1983572"/>
            <a:ext cx="8640763" cy="4316627"/>
          </a:xfrm>
          <a:prstGeom prst="rect">
            <a:avLst/>
          </a:prstGeom>
          <a:solidFill>
            <a:srgbClr val="A6D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1" name="Prostokąt 10">
            <a:extLst>
              <a:ext uri="{FF2B5EF4-FFF2-40B4-BE49-F238E27FC236}">
                <a16:creationId xmlns:a16="http://schemas.microsoft.com/office/drawing/2014/main" id="{48CDFE25-4437-7188-EA7B-7D9DAD502275}"/>
              </a:ext>
              <a:ext uri="{C183D7F6-B498-43B3-948B-1728B52AA6E4}">
                <adec:decorative xmlns:adec="http://schemas.microsoft.com/office/drawing/2017/decorative" val="1"/>
              </a:ext>
            </a:extLst>
          </p:cNvPr>
          <p:cNvSpPr/>
          <p:nvPr userDrawn="1"/>
        </p:nvSpPr>
        <p:spPr>
          <a:xfrm>
            <a:off x="1" y="0"/>
            <a:ext cx="4986337" cy="26939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pic>
        <p:nvPicPr>
          <p:cNvPr id="13" name="Obraz 12" descr="Obraz zawierający tekst&#10;&#10;Opis wygenerowany automatycznie">
            <a:extLst>
              <a:ext uri="{FF2B5EF4-FFF2-40B4-BE49-F238E27FC236}">
                <a16:creationId xmlns:a16="http://schemas.microsoft.com/office/drawing/2014/main" id="{49D1ECBE-9DB2-9B2A-CE8F-84EF95EA484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5525" y="1983572"/>
            <a:ext cx="3959225" cy="720090"/>
          </a:xfrm>
          <a:prstGeom prst="rect">
            <a:avLst/>
          </a:prstGeom>
        </p:spPr>
      </p:pic>
      <p:sp>
        <p:nvSpPr>
          <p:cNvPr id="2" name="Title 1"/>
          <p:cNvSpPr>
            <a:spLocks noGrp="1"/>
          </p:cNvSpPr>
          <p:nvPr>
            <p:ph type="ctrTitle"/>
          </p:nvPr>
        </p:nvSpPr>
        <p:spPr>
          <a:xfrm>
            <a:off x="1385877" y="3070227"/>
            <a:ext cx="7920115" cy="1087764"/>
          </a:xfrm>
        </p:spPr>
        <p:txBody>
          <a:bodyPr anchor="t" anchorCtr="0">
            <a:normAutofit/>
          </a:bodyPr>
          <a:lstStyle>
            <a:lvl1pPr algn="l">
              <a:lnSpc>
                <a:spcPts val="4000"/>
              </a:lnSpc>
              <a:defRPr sz="3200"/>
            </a:lvl1pPr>
          </a:lstStyle>
          <a:p>
            <a:r>
              <a:rPr lang="pl-PL"/>
              <a:t>Kliknij, aby edytować styl</a:t>
            </a:r>
            <a:endParaRPr lang="en-US" dirty="0"/>
          </a:p>
        </p:txBody>
      </p:sp>
      <p:sp>
        <p:nvSpPr>
          <p:cNvPr id="3" name="Subtitle 2"/>
          <p:cNvSpPr>
            <a:spLocks noGrp="1"/>
          </p:cNvSpPr>
          <p:nvPr>
            <p:ph type="subTitle" idx="1"/>
          </p:nvPr>
        </p:nvSpPr>
        <p:spPr>
          <a:xfrm>
            <a:off x="1385888" y="4861794"/>
            <a:ext cx="7920037" cy="1080000"/>
          </a:xfrm>
        </p:spPr>
        <p:txBody>
          <a:bodyPr>
            <a:normAutofit/>
          </a:bodyPr>
          <a:lstStyle>
            <a:lvl1pPr marL="0" indent="0" algn="l">
              <a:lnSpc>
                <a:spcPts val="3500"/>
              </a:lnSpc>
              <a:buNone/>
              <a:defRPr sz="2800" b="1">
                <a:solidFill>
                  <a:schemeClr val="tx2"/>
                </a:solidFill>
              </a:defRPr>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pl-PL"/>
              <a:t>Kliknij, aby edytować styl wzorca podtytułu</a:t>
            </a:r>
            <a:endParaRPr lang="en-US" dirty="0"/>
          </a:p>
        </p:txBody>
      </p:sp>
      <p:sp>
        <p:nvSpPr>
          <p:cNvPr id="4" name="Date Placeholder 3"/>
          <p:cNvSpPr>
            <a:spLocks noGrp="1"/>
          </p:cNvSpPr>
          <p:nvPr>
            <p:ph type="dt" sz="half" idx="10"/>
          </p:nvPr>
        </p:nvSpPr>
        <p:spPr>
          <a:xfrm>
            <a:off x="7865356" y="540402"/>
            <a:ext cx="1799844" cy="349114"/>
          </a:xfrm>
          <a:prstGeom prst="rect">
            <a:avLst/>
          </a:prstGeom>
        </p:spPr>
        <p:txBody>
          <a:bodyPr lIns="0" tIns="0" rIns="0" bIns="0"/>
          <a:lstStyle>
            <a:lvl1pPr algn="r">
              <a:lnSpc>
                <a:spcPts val="1800"/>
              </a:lnSpc>
              <a:defRPr sz="1400">
                <a:solidFill>
                  <a:schemeClr val="tx2"/>
                </a:solidFill>
                <a:latin typeface="Open Sans" pitchFamily="2" charset="0"/>
                <a:ea typeface="Open Sans" pitchFamily="2" charset="0"/>
                <a:cs typeface="Open Sans" pitchFamily="2" charset="0"/>
              </a:defRPr>
            </a:lvl1pPr>
          </a:lstStyle>
          <a:p>
            <a:fld id="{68EEE8EE-D7CF-4F1D-849B-3E54D1DD80B0}" type="datetime1">
              <a:rPr lang="pl-PL" smtClean="0"/>
              <a:t>22.06.2025</a:t>
            </a:fld>
            <a:endParaRPr lang="pl-PL" dirty="0"/>
          </a:p>
        </p:txBody>
      </p:sp>
      <p:pic>
        <p:nvPicPr>
          <p:cNvPr id="8" name="Obraz 7" descr="logo Funduszy Europejskich">
            <a:extLst>
              <a:ext uri="{FF2B5EF4-FFF2-40B4-BE49-F238E27FC236}">
                <a16:creationId xmlns:a16="http://schemas.microsoft.com/office/drawing/2014/main" id="{500FFCFA-D3A4-40A4-E76C-99575547246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000" y="6371047"/>
            <a:ext cx="1621258" cy="949192"/>
          </a:xfrm>
          <a:prstGeom prst="rect">
            <a:avLst/>
          </a:prstGeom>
        </p:spPr>
      </p:pic>
      <p:pic>
        <p:nvPicPr>
          <p:cNvPr id="10" name="Obraz 9" descr="flaga Unii Europejskiej z dopiskiem dofinansowane przez Unię Europejską">
            <a:extLst>
              <a:ext uri="{FF2B5EF4-FFF2-40B4-BE49-F238E27FC236}">
                <a16:creationId xmlns:a16="http://schemas.microsoft.com/office/drawing/2014/main" id="{DC91A070-16DB-C0E1-0B7B-93924541A6E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272000" y="6371047"/>
            <a:ext cx="2633371" cy="949192"/>
          </a:xfrm>
          <a:prstGeom prst="rect">
            <a:avLst/>
          </a:prstGeom>
        </p:spPr>
      </p:pic>
      <p:pic>
        <p:nvPicPr>
          <p:cNvPr id="12" name="Obraz 11" descr="barwy RP">
            <a:extLst>
              <a:ext uri="{FF2B5EF4-FFF2-40B4-BE49-F238E27FC236}">
                <a16:creationId xmlns:a16="http://schemas.microsoft.com/office/drawing/2014/main" id="{AB280FEF-799B-B9CA-10D2-815DA71DA23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722743" y="6370378"/>
            <a:ext cx="2239772" cy="950531"/>
          </a:xfrm>
          <a:prstGeom prst="rect">
            <a:avLst/>
          </a:prstGeom>
        </p:spPr>
      </p:pic>
      <p:pic>
        <p:nvPicPr>
          <p:cNvPr id="6" name="Obraz 5">
            <a:extLst>
              <a:ext uri="{FF2B5EF4-FFF2-40B4-BE49-F238E27FC236}">
                <a16:creationId xmlns:a16="http://schemas.microsoft.com/office/drawing/2014/main" id="{039E0742-6ADE-F448-8437-7F591E1D07FA}"/>
              </a:ext>
            </a:extLst>
          </p:cNvPr>
          <p:cNvPicPr>
            <a:picLocks noChangeAspect="1"/>
          </p:cNvPicPr>
          <p:nvPr userDrawn="1"/>
        </p:nvPicPr>
        <p:blipFill>
          <a:blip r:embed="rId6">
            <a:alphaModFix amt="55000"/>
            <a:extLst>
              <a:ext uri="{28A0092B-C50C-407E-A947-70E740481C1C}">
                <a14:useLocalDpi xmlns:a14="http://schemas.microsoft.com/office/drawing/2010/main" val="0"/>
              </a:ext>
            </a:extLst>
          </a:blip>
          <a:stretch>
            <a:fillRect/>
          </a:stretch>
        </p:blipFill>
        <p:spPr>
          <a:xfrm>
            <a:off x="652757" y="1244366"/>
            <a:ext cx="381000" cy="381000"/>
          </a:xfrm>
          <a:prstGeom prst="rect">
            <a:avLst/>
          </a:prstGeom>
        </p:spPr>
      </p:pic>
      <p:pic>
        <p:nvPicPr>
          <p:cNvPr id="17" name="Obraz 16">
            <a:extLst>
              <a:ext uri="{FF2B5EF4-FFF2-40B4-BE49-F238E27FC236}">
                <a16:creationId xmlns:a16="http://schemas.microsoft.com/office/drawing/2014/main" id="{F60567DB-D582-D44E-A6AD-12B2B5F1FE7B}"/>
              </a:ext>
            </a:extLst>
          </p:cNvPr>
          <p:cNvPicPr>
            <a:picLocks noChangeAspect="1"/>
          </p:cNvPicPr>
          <p:nvPr userDrawn="1"/>
        </p:nvPicPr>
        <p:blipFill>
          <a:blip r:embed="rId7">
            <a:alphaModFix amt="55000"/>
            <a:extLst>
              <a:ext uri="{28A0092B-C50C-407E-A947-70E740481C1C}">
                <a14:useLocalDpi xmlns:a14="http://schemas.microsoft.com/office/drawing/2010/main" val="0"/>
              </a:ext>
            </a:extLst>
          </a:blip>
          <a:stretch>
            <a:fillRect/>
          </a:stretch>
        </p:blipFill>
        <p:spPr>
          <a:xfrm>
            <a:off x="1365250" y="545866"/>
            <a:ext cx="381000" cy="381000"/>
          </a:xfrm>
          <a:prstGeom prst="rect">
            <a:avLst/>
          </a:prstGeom>
        </p:spPr>
      </p:pic>
      <p:pic>
        <p:nvPicPr>
          <p:cNvPr id="19" name="Obraz 18">
            <a:extLst>
              <a:ext uri="{FF2B5EF4-FFF2-40B4-BE49-F238E27FC236}">
                <a16:creationId xmlns:a16="http://schemas.microsoft.com/office/drawing/2014/main" id="{39EEE39C-033E-F640-8C4C-E23D91BEA336}"/>
              </a:ext>
            </a:extLst>
          </p:cNvPr>
          <p:cNvPicPr>
            <a:picLocks noChangeAspect="1"/>
          </p:cNvPicPr>
          <p:nvPr userDrawn="1"/>
        </p:nvPicPr>
        <p:blipFill>
          <a:blip r:embed="rId8">
            <a:alphaModFix amt="55000"/>
            <a:extLst>
              <a:ext uri="{28A0092B-C50C-407E-A947-70E740481C1C}">
                <a14:useLocalDpi xmlns:a14="http://schemas.microsoft.com/office/drawing/2010/main" val="0"/>
              </a:ext>
            </a:extLst>
          </a:blip>
          <a:stretch>
            <a:fillRect/>
          </a:stretch>
        </p:blipFill>
        <p:spPr>
          <a:xfrm>
            <a:off x="1380511" y="1244366"/>
            <a:ext cx="381000" cy="381000"/>
          </a:xfrm>
          <a:prstGeom prst="rect">
            <a:avLst/>
          </a:prstGeom>
        </p:spPr>
      </p:pic>
      <p:pic>
        <p:nvPicPr>
          <p:cNvPr id="21" name="Obraz 20">
            <a:extLst>
              <a:ext uri="{FF2B5EF4-FFF2-40B4-BE49-F238E27FC236}">
                <a16:creationId xmlns:a16="http://schemas.microsoft.com/office/drawing/2014/main" id="{C169AC8E-96EA-1048-803E-97D6CEE5E102}"/>
              </a:ext>
            </a:extLst>
          </p:cNvPr>
          <p:cNvPicPr>
            <a:picLocks noChangeAspect="1"/>
          </p:cNvPicPr>
          <p:nvPr userDrawn="1"/>
        </p:nvPicPr>
        <p:blipFill>
          <a:blip r:embed="rId9">
            <a:alphaModFix amt="55000"/>
            <a:extLst>
              <a:ext uri="{28A0092B-C50C-407E-A947-70E740481C1C}">
                <a14:useLocalDpi xmlns:a14="http://schemas.microsoft.com/office/drawing/2010/main" val="0"/>
              </a:ext>
            </a:extLst>
          </a:blip>
          <a:stretch>
            <a:fillRect/>
          </a:stretch>
        </p:blipFill>
        <p:spPr>
          <a:xfrm>
            <a:off x="4265786" y="538288"/>
            <a:ext cx="381000" cy="381000"/>
          </a:xfrm>
          <a:prstGeom prst="rect">
            <a:avLst/>
          </a:prstGeom>
        </p:spPr>
      </p:pic>
      <p:pic>
        <p:nvPicPr>
          <p:cNvPr id="23" name="Obraz 22">
            <a:extLst>
              <a:ext uri="{FF2B5EF4-FFF2-40B4-BE49-F238E27FC236}">
                <a16:creationId xmlns:a16="http://schemas.microsoft.com/office/drawing/2014/main" id="{D5D90F56-CFD2-1A40-B479-B556FC2D370D}"/>
              </a:ext>
            </a:extLst>
          </p:cNvPr>
          <p:cNvPicPr>
            <a:picLocks noChangeAspect="1"/>
          </p:cNvPicPr>
          <p:nvPr userDrawn="1"/>
        </p:nvPicPr>
        <p:blipFill>
          <a:blip r:embed="rId10">
            <a:alphaModFix amt="55000"/>
            <a:extLst>
              <a:ext uri="{28A0092B-C50C-407E-A947-70E740481C1C}">
                <a14:useLocalDpi xmlns:a14="http://schemas.microsoft.com/office/drawing/2010/main" val="0"/>
              </a:ext>
            </a:extLst>
          </a:blip>
          <a:stretch>
            <a:fillRect/>
          </a:stretch>
        </p:blipFill>
        <p:spPr>
          <a:xfrm>
            <a:off x="644525" y="545866"/>
            <a:ext cx="381000" cy="381000"/>
          </a:xfrm>
          <a:prstGeom prst="rect">
            <a:avLst/>
          </a:prstGeom>
        </p:spPr>
      </p:pic>
      <p:pic>
        <p:nvPicPr>
          <p:cNvPr id="25" name="Obraz 24">
            <a:extLst>
              <a:ext uri="{FF2B5EF4-FFF2-40B4-BE49-F238E27FC236}">
                <a16:creationId xmlns:a16="http://schemas.microsoft.com/office/drawing/2014/main" id="{48E96C1A-FA5C-A24F-9872-8608B9B3BC4F}"/>
              </a:ext>
            </a:extLst>
          </p:cNvPr>
          <p:cNvPicPr>
            <a:picLocks noChangeAspect="1"/>
          </p:cNvPicPr>
          <p:nvPr userDrawn="1"/>
        </p:nvPicPr>
        <p:blipFill>
          <a:blip r:embed="rId11">
            <a:alphaModFix amt="55000"/>
            <a:extLst>
              <a:ext uri="{28A0092B-C50C-407E-A947-70E740481C1C}">
                <a14:useLocalDpi xmlns:a14="http://schemas.microsoft.com/office/drawing/2010/main" val="0"/>
              </a:ext>
            </a:extLst>
          </a:blip>
          <a:stretch>
            <a:fillRect/>
          </a:stretch>
        </p:blipFill>
        <p:spPr>
          <a:xfrm>
            <a:off x="2104293" y="1254829"/>
            <a:ext cx="381000" cy="381000"/>
          </a:xfrm>
          <a:prstGeom prst="rect">
            <a:avLst/>
          </a:prstGeom>
        </p:spPr>
      </p:pic>
      <p:pic>
        <p:nvPicPr>
          <p:cNvPr id="27" name="Obraz 26">
            <a:extLst>
              <a:ext uri="{FF2B5EF4-FFF2-40B4-BE49-F238E27FC236}">
                <a16:creationId xmlns:a16="http://schemas.microsoft.com/office/drawing/2014/main" id="{28B2440F-CBE5-784D-ADC8-E797F64F472B}"/>
              </a:ext>
            </a:extLst>
          </p:cNvPr>
          <p:cNvPicPr>
            <a:picLocks noChangeAspect="1"/>
          </p:cNvPicPr>
          <p:nvPr userDrawn="1"/>
        </p:nvPicPr>
        <p:blipFill>
          <a:blip r:embed="rId12">
            <a:alphaModFix amt="55000"/>
            <a:extLst>
              <a:ext uri="{28A0092B-C50C-407E-A947-70E740481C1C}">
                <a14:useLocalDpi xmlns:a14="http://schemas.microsoft.com/office/drawing/2010/main" val="0"/>
              </a:ext>
            </a:extLst>
          </a:blip>
          <a:stretch>
            <a:fillRect/>
          </a:stretch>
        </p:blipFill>
        <p:spPr>
          <a:xfrm>
            <a:off x="2814637" y="543567"/>
            <a:ext cx="381000" cy="381000"/>
          </a:xfrm>
          <a:prstGeom prst="rect">
            <a:avLst/>
          </a:prstGeom>
        </p:spPr>
      </p:pic>
      <p:pic>
        <p:nvPicPr>
          <p:cNvPr id="29" name="Obraz 28">
            <a:extLst>
              <a:ext uri="{FF2B5EF4-FFF2-40B4-BE49-F238E27FC236}">
                <a16:creationId xmlns:a16="http://schemas.microsoft.com/office/drawing/2014/main" id="{1C717A0E-10D0-FA43-BF65-49909BDCEAFA}"/>
              </a:ext>
            </a:extLst>
          </p:cNvPr>
          <p:cNvPicPr>
            <a:picLocks noChangeAspect="1"/>
          </p:cNvPicPr>
          <p:nvPr userDrawn="1"/>
        </p:nvPicPr>
        <p:blipFill>
          <a:blip r:embed="rId13">
            <a:alphaModFix amt="55000"/>
            <a:extLst>
              <a:ext uri="{28A0092B-C50C-407E-A947-70E740481C1C}">
                <a14:useLocalDpi xmlns:a14="http://schemas.microsoft.com/office/drawing/2010/main" val="0"/>
              </a:ext>
            </a:extLst>
          </a:blip>
          <a:stretch>
            <a:fillRect/>
          </a:stretch>
        </p:blipFill>
        <p:spPr>
          <a:xfrm>
            <a:off x="3537018" y="535269"/>
            <a:ext cx="381000" cy="381000"/>
          </a:xfrm>
          <a:prstGeom prst="rect">
            <a:avLst/>
          </a:prstGeom>
        </p:spPr>
      </p:pic>
      <p:pic>
        <p:nvPicPr>
          <p:cNvPr id="31" name="Obraz 30">
            <a:extLst>
              <a:ext uri="{FF2B5EF4-FFF2-40B4-BE49-F238E27FC236}">
                <a16:creationId xmlns:a16="http://schemas.microsoft.com/office/drawing/2014/main" id="{A2891D6F-956C-9342-B2BB-C701A5BC5154}"/>
              </a:ext>
            </a:extLst>
          </p:cNvPr>
          <p:cNvPicPr>
            <a:picLocks noChangeAspect="1"/>
          </p:cNvPicPr>
          <p:nvPr userDrawn="1"/>
        </p:nvPicPr>
        <p:blipFill>
          <a:blip r:embed="rId14">
            <a:alphaModFix amt="55000"/>
            <a:extLst>
              <a:ext uri="{28A0092B-C50C-407E-A947-70E740481C1C}">
                <a14:useLocalDpi xmlns:a14="http://schemas.microsoft.com/office/drawing/2010/main" val="0"/>
              </a:ext>
            </a:extLst>
          </a:blip>
          <a:stretch>
            <a:fillRect/>
          </a:stretch>
        </p:blipFill>
        <p:spPr>
          <a:xfrm>
            <a:off x="2092256" y="531095"/>
            <a:ext cx="381000" cy="381000"/>
          </a:xfrm>
          <a:prstGeom prst="rect">
            <a:avLst/>
          </a:prstGeom>
        </p:spPr>
      </p:pic>
      <p:pic>
        <p:nvPicPr>
          <p:cNvPr id="33" name="Obraz 32">
            <a:extLst>
              <a:ext uri="{FF2B5EF4-FFF2-40B4-BE49-F238E27FC236}">
                <a16:creationId xmlns:a16="http://schemas.microsoft.com/office/drawing/2014/main" id="{7DE0C268-A93E-1C47-9AA3-10F1F10D0971}"/>
              </a:ext>
            </a:extLst>
          </p:cNvPr>
          <p:cNvPicPr>
            <a:picLocks noChangeAspect="1"/>
          </p:cNvPicPr>
          <p:nvPr userDrawn="1"/>
        </p:nvPicPr>
        <p:blipFill>
          <a:blip r:embed="rId15">
            <a:alphaModFix amt="55000"/>
            <a:extLst>
              <a:ext uri="{28A0092B-C50C-407E-A947-70E740481C1C}">
                <a14:useLocalDpi xmlns:a14="http://schemas.microsoft.com/office/drawing/2010/main" val="0"/>
              </a:ext>
            </a:extLst>
          </a:blip>
          <a:stretch>
            <a:fillRect/>
          </a:stretch>
        </p:blipFill>
        <p:spPr>
          <a:xfrm>
            <a:off x="3534802" y="1251987"/>
            <a:ext cx="381000" cy="381000"/>
          </a:xfrm>
          <a:prstGeom prst="rect">
            <a:avLst/>
          </a:prstGeom>
        </p:spPr>
      </p:pic>
      <p:pic>
        <p:nvPicPr>
          <p:cNvPr id="35" name="Obraz 34">
            <a:extLst>
              <a:ext uri="{FF2B5EF4-FFF2-40B4-BE49-F238E27FC236}">
                <a16:creationId xmlns:a16="http://schemas.microsoft.com/office/drawing/2014/main" id="{45508241-FE91-D847-8686-4F72BD314220}"/>
              </a:ext>
            </a:extLst>
          </p:cNvPr>
          <p:cNvPicPr>
            <a:picLocks noChangeAspect="1"/>
          </p:cNvPicPr>
          <p:nvPr userDrawn="1"/>
        </p:nvPicPr>
        <p:blipFill>
          <a:blip r:embed="rId16">
            <a:alphaModFix amt="55000"/>
            <a:extLst>
              <a:ext uri="{28A0092B-C50C-407E-A947-70E740481C1C}">
                <a14:useLocalDpi xmlns:a14="http://schemas.microsoft.com/office/drawing/2010/main" val="0"/>
              </a:ext>
            </a:extLst>
          </a:blip>
          <a:stretch>
            <a:fillRect/>
          </a:stretch>
        </p:blipFill>
        <p:spPr>
          <a:xfrm>
            <a:off x="4265613" y="1250549"/>
            <a:ext cx="381000" cy="381000"/>
          </a:xfrm>
          <a:prstGeom prst="rect">
            <a:avLst/>
          </a:prstGeom>
        </p:spPr>
      </p:pic>
      <p:pic>
        <p:nvPicPr>
          <p:cNvPr id="37" name="Obraz 36">
            <a:extLst>
              <a:ext uri="{FF2B5EF4-FFF2-40B4-BE49-F238E27FC236}">
                <a16:creationId xmlns:a16="http://schemas.microsoft.com/office/drawing/2014/main" id="{EB9A3203-260A-FA4A-9526-A6276A5756DA}"/>
              </a:ext>
            </a:extLst>
          </p:cNvPr>
          <p:cNvPicPr>
            <a:picLocks noChangeAspect="1"/>
          </p:cNvPicPr>
          <p:nvPr userDrawn="1"/>
        </p:nvPicPr>
        <p:blipFill>
          <a:blip r:embed="rId17">
            <a:alphaModFix amt="55000"/>
            <a:extLst>
              <a:ext uri="{28A0092B-C50C-407E-A947-70E740481C1C}">
                <a14:useLocalDpi xmlns:a14="http://schemas.microsoft.com/office/drawing/2010/main" val="0"/>
              </a:ext>
            </a:extLst>
          </a:blip>
          <a:stretch>
            <a:fillRect/>
          </a:stretch>
        </p:blipFill>
        <p:spPr>
          <a:xfrm>
            <a:off x="2814637" y="1250549"/>
            <a:ext cx="381000" cy="381000"/>
          </a:xfrm>
          <a:prstGeom prst="rect">
            <a:avLst/>
          </a:prstGeom>
        </p:spPr>
      </p:pic>
    </p:spTree>
    <p:extLst>
      <p:ext uri="{BB962C8B-B14F-4D97-AF65-F5344CB8AC3E}">
        <p14:creationId xmlns:p14="http://schemas.microsoft.com/office/powerpoint/2010/main" val="3586026018"/>
      </p:ext>
    </p:extLst>
  </p:cSld>
  <p:clrMapOvr>
    <a:masterClrMapping/>
  </p:clrMapOvr>
  <p:extLst>
    <p:ext uri="{DCECCB84-F9BA-43D5-87BE-67443E8EF086}">
      <p15:sldGuideLst xmlns:p15="http://schemas.microsoft.com/office/powerpoint/2012/main">
        <p15:guide id="1" pos="193" userDrawn="1">
          <p15:clr>
            <a:srgbClr val="FBAE40"/>
          </p15:clr>
        </p15:guide>
        <p15:guide id="2" orient="horz" pos="113" userDrawn="1">
          <p15:clr>
            <a:srgbClr val="FBAE40"/>
          </p15:clr>
        </p15:guide>
        <p15:guide id="3" orient="horz" pos="2381" userDrawn="1">
          <p15:clr>
            <a:srgbClr val="FBAE40"/>
          </p15:clr>
        </p15:guide>
        <p15:guide id="4" orient="horz" pos="340" userDrawn="1">
          <p15:clr>
            <a:srgbClr val="FBAE40"/>
          </p15:clr>
        </p15:guide>
        <p15:guide id="5" orient="horz" pos="567" userDrawn="1">
          <p15:clr>
            <a:srgbClr val="FBAE40"/>
          </p15:clr>
        </p15:guide>
        <p15:guide id="6" orient="horz" pos="794" userDrawn="1">
          <p15:clr>
            <a:srgbClr val="FBAE40"/>
          </p15:clr>
        </p15:guide>
        <p15:guide id="7" orient="horz" pos="1020" userDrawn="1">
          <p15:clr>
            <a:srgbClr val="FBAE40"/>
          </p15:clr>
        </p15:guide>
        <p15:guide id="8" orient="horz" pos="1247" userDrawn="1">
          <p15:clr>
            <a:srgbClr val="FBAE40"/>
          </p15:clr>
        </p15:guide>
        <p15:guide id="9" orient="horz" pos="1474" userDrawn="1">
          <p15:clr>
            <a:srgbClr val="FBAE40"/>
          </p15:clr>
        </p15:guide>
        <p15:guide id="10" orient="horz" pos="1701" userDrawn="1">
          <p15:clr>
            <a:srgbClr val="FBAE40"/>
          </p15:clr>
        </p15:guide>
        <p15:guide id="11" orient="horz" pos="1927" userDrawn="1">
          <p15:clr>
            <a:srgbClr val="FBAE40"/>
          </p15:clr>
        </p15:guide>
        <p15:guide id="12" orient="horz" pos="2154" userDrawn="1">
          <p15:clr>
            <a:srgbClr val="FBAE40"/>
          </p15:clr>
        </p15:guide>
        <p15:guide id="13" orient="horz" pos="2608" userDrawn="1">
          <p15:clr>
            <a:srgbClr val="FBAE40"/>
          </p15:clr>
        </p15:guide>
        <p15:guide id="14" orient="horz" pos="2835" userDrawn="1">
          <p15:clr>
            <a:srgbClr val="FBAE40"/>
          </p15:clr>
        </p15:guide>
        <p15:guide id="15" orient="horz" pos="3061" userDrawn="1">
          <p15:clr>
            <a:srgbClr val="FBAE40"/>
          </p15:clr>
        </p15:guide>
        <p15:guide id="16" orient="horz" pos="3288" userDrawn="1">
          <p15:clr>
            <a:srgbClr val="FBAE40"/>
          </p15:clr>
        </p15:guide>
        <p15:guide id="17" orient="horz" pos="3515" userDrawn="1">
          <p15:clr>
            <a:srgbClr val="FBAE40"/>
          </p15:clr>
        </p15:guide>
        <p15:guide id="18" orient="horz" pos="3742" userDrawn="1">
          <p15:clr>
            <a:srgbClr val="FBAE40"/>
          </p15:clr>
        </p15:guide>
        <p15:guide id="19" orient="horz" pos="3968" userDrawn="1">
          <p15:clr>
            <a:srgbClr val="FBAE40"/>
          </p15:clr>
        </p15:guide>
        <p15:guide id="20" orient="horz" pos="4195" userDrawn="1">
          <p15:clr>
            <a:srgbClr val="FBAE40"/>
          </p15:clr>
        </p15:guide>
        <p15:guide id="21" orient="horz" pos="4422" userDrawn="1">
          <p15:clr>
            <a:srgbClr val="FBAE40"/>
          </p15:clr>
        </p15:guide>
        <p15:guide id="22" orient="horz" pos="4649" userDrawn="1">
          <p15:clr>
            <a:srgbClr val="FBAE40"/>
          </p15:clr>
        </p15:guide>
        <p15:guide id="23" pos="419" userDrawn="1">
          <p15:clr>
            <a:srgbClr val="FBAE40"/>
          </p15:clr>
        </p15:guide>
        <p15:guide id="24" pos="646" userDrawn="1">
          <p15:clr>
            <a:srgbClr val="FBAE40"/>
          </p15:clr>
        </p15:guide>
        <p15:guide id="25" pos="873" userDrawn="1">
          <p15:clr>
            <a:srgbClr val="FBAE40"/>
          </p15:clr>
        </p15:guide>
        <p15:guide id="26" pos="1100" userDrawn="1">
          <p15:clr>
            <a:srgbClr val="FBAE40"/>
          </p15:clr>
        </p15:guide>
        <p15:guide id="27" pos="1327" userDrawn="1">
          <p15:clr>
            <a:srgbClr val="FBAE40"/>
          </p15:clr>
        </p15:guide>
        <p15:guide id="28" pos="1553" userDrawn="1">
          <p15:clr>
            <a:srgbClr val="FBAE40"/>
          </p15:clr>
        </p15:guide>
        <p15:guide id="29" pos="1780" userDrawn="1">
          <p15:clr>
            <a:srgbClr val="FBAE40"/>
          </p15:clr>
        </p15:guide>
        <p15:guide id="30" pos="2007" userDrawn="1">
          <p15:clr>
            <a:srgbClr val="FBAE40"/>
          </p15:clr>
        </p15:guide>
        <p15:guide id="31" pos="2234" userDrawn="1">
          <p15:clr>
            <a:srgbClr val="FBAE40"/>
          </p15:clr>
        </p15:guide>
        <p15:guide id="32" pos="2460" userDrawn="1">
          <p15:clr>
            <a:srgbClr val="FBAE40"/>
          </p15:clr>
        </p15:guide>
        <p15:guide id="33" pos="2687" userDrawn="1">
          <p15:clr>
            <a:srgbClr val="FBAE40"/>
          </p15:clr>
        </p15:guide>
        <p15:guide id="34" pos="2914" userDrawn="1">
          <p15:clr>
            <a:srgbClr val="FBAE40"/>
          </p15:clr>
        </p15:guide>
        <p15:guide id="35" pos="3141" userDrawn="1">
          <p15:clr>
            <a:srgbClr val="FBAE40"/>
          </p15:clr>
        </p15:guide>
        <p15:guide id="36" pos="3368" userDrawn="1">
          <p15:clr>
            <a:srgbClr val="FBAE40"/>
          </p15:clr>
        </p15:guide>
        <p15:guide id="37" pos="3594" userDrawn="1">
          <p15:clr>
            <a:srgbClr val="FBAE40"/>
          </p15:clr>
        </p15:guide>
        <p15:guide id="38" pos="3821" userDrawn="1">
          <p15:clr>
            <a:srgbClr val="FBAE40"/>
          </p15:clr>
        </p15:guide>
        <p15:guide id="39" pos="4048" userDrawn="1">
          <p15:clr>
            <a:srgbClr val="FBAE40"/>
          </p15:clr>
        </p15:guide>
        <p15:guide id="40" pos="4275" userDrawn="1">
          <p15:clr>
            <a:srgbClr val="FBAE40"/>
          </p15:clr>
        </p15:guide>
        <p15:guide id="41" pos="4501" userDrawn="1">
          <p15:clr>
            <a:srgbClr val="FBAE40"/>
          </p15:clr>
        </p15:guide>
        <p15:guide id="42" pos="4728" userDrawn="1">
          <p15:clr>
            <a:srgbClr val="FBAE40"/>
          </p15:clr>
        </p15:guide>
        <p15:guide id="43" pos="4955" userDrawn="1">
          <p15:clr>
            <a:srgbClr val="FBAE40"/>
          </p15:clr>
        </p15:guide>
        <p15:guide id="44" pos="5182" userDrawn="1">
          <p15:clr>
            <a:srgbClr val="FBAE40"/>
          </p15:clr>
        </p15:guide>
        <p15:guide id="45" pos="5408" userDrawn="1">
          <p15:clr>
            <a:srgbClr val="FBAE40"/>
          </p15:clr>
        </p15:guide>
        <p15:guide id="46" pos="5635" userDrawn="1">
          <p15:clr>
            <a:srgbClr val="FBAE40"/>
          </p15:clr>
        </p15:guide>
        <p15:guide id="47" pos="5862" userDrawn="1">
          <p15:clr>
            <a:srgbClr val="FBAE40"/>
          </p15:clr>
        </p15:guide>
        <p15:guide id="48" pos="6089" userDrawn="1">
          <p15:clr>
            <a:srgbClr val="FBAE40"/>
          </p15:clr>
        </p15:guide>
        <p15:guide id="49" pos="6316" userDrawn="1">
          <p15:clr>
            <a:srgbClr val="FBAE40"/>
          </p15:clr>
        </p15:guide>
        <p15:guide id="50" pos="6542"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lajd tytułowy (krótki tytuł)">
    <p:spTree>
      <p:nvGrpSpPr>
        <p:cNvPr id="1" name=""/>
        <p:cNvGrpSpPr/>
        <p:nvPr/>
      </p:nvGrpSpPr>
      <p:grpSpPr>
        <a:xfrm>
          <a:off x="0" y="0"/>
          <a:ext cx="0" cy="0"/>
          <a:chOff x="0" y="0"/>
          <a:chExt cx="0" cy="0"/>
        </a:xfrm>
      </p:grpSpPr>
      <p:sp>
        <p:nvSpPr>
          <p:cNvPr id="17" name="Symbol zastępczy obrazu 16">
            <a:extLst>
              <a:ext uri="{FF2B5EF4-FFF2-40B4-BE49-F238E27FC236}">
                <a16:creationId xmlns:a16="http://schemas.microsoft.com/office/drawing/2014/main" id="{69383BDA-94B1-6FB6-27E3-0CC3DEDF5AF5}"/>
              </a:ext>
            </a:extLst>
          </p:cNvPr>
          <p:cNvSpPr>
            <a:spLocks noGrp="1"/>
          </p:cNvSpPr>
          <p:nvPr>
            <p:ph type="pic" sz="quarter" idx="11"/>
          </p:nvPr>
        </p:nvSpPr>
        <p:spPr>
          <a:xfrm>
            <a:off x="0" y="0"/>
            <a:ext cx="6784975" cy="5221288"/>
          </a:xfrm>
          <a:custGeom>
            <a:avLst/>
            <a:gdLst>
              <a:gd name="connsiteX0" fmla="*/ 0 w 6784975"/>
              <a:gd name="connsiteY0" fmla="*/ 0 h 5221288"/>
              <a:gd name="connsiteX1" fmla="*/ 6784975 w 6784975"/>
              <a:gd name="connsiteY1" fmla="*/ 0 h 5221288"/>
              <a:gd name="connsiteX2" fmla="*/ 6784975 w 6784975"/>
              <a:gd name="connsiteY2" fmla="*/ 4500563 h 5221288"/>
              <a:gd name="connsiteX3" fmla="*/ 2825750 w 6784975"/>
              <a:gd name="connsiteY3" fmla="*/ 4500563 h 5221288"/>
              <a:gd name="connsiteX4" fmla="*/ 2825750 w 6784975"/>
              <a:gd name="connsiteY4" fmla="*/ 5221288 h 5221288"/>
              <a:gd name="connsiteX5" fmla="*/ 0 w 6784975"/>
              <a:gd name="connsiteY5" fmla="*/ 5221288 h 522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84975" h="5221288">
                <a:moveTo>
                  <a:pt x="0" y="0"/>
                </a:moveTo>
                <a:lnTo>
                  <a:pt x="6784975" y="0"/>
                </a:lnTo>
                <a:lnTo>
                  <a:pt x="6784975" y="4500563"/>
                </a:lnTo>
                <a:lnTo>
                  <a:pt x="2825750" y="4500563"/>
                </a:lnTo>
                <a:lnTo>
                  <a:pt x="2825750" y="5221288"/>
                </a:lnTo>
                <a:lnTo>
                  <a:pt x="0" y="5221288"/>
                </a:lnTo>
                <a:close/>
              </a:path>
            </a:pathLst>
          </a:custGeom>
          <a:solidFill>
            <a:schemeClr val="bg1">
              <a:lumMod val="95000"/>
            </a:schemeClr>
          </a:solidFill>
        </p:spPr>
        <p:txBody>
          <a:bodyPr wrap="square" anchor="ctr" anchorCtr="0">
            <a:noAutofit/>
          </a:bodyPr>
          <a:lstStyle>
            <a:lvl1pPr marL="0" indent="0" algn="ctr">
              <a:buFont typeface="Arial" panose="020B0604020202020204" pitchFamily="34" charset="0"/>
              <a:buNone/>
              <a:defRPr sz="1000"/>
            </a:lvl1pPr>
          </a:lstStyle>
          <a:p>
            <a:r>
              <a:rPr lang="pl-PL" dirty="0"/>
              <a:t>Kliknij ikonę, aby dodać obraz</a:t>
            </a:r>
          </a:p>
        </p:txBody>
      </p:sp>
      <p:sp>
        <p:nvSpPr>
          <p:cNvPr id="13" name="Prostokąt 12">
            <a:extLst>
              <a:ext uri="{FF2B5EF4-FFF2-40B4-BE49-F238E27FC236}">
                <a16:creationId xmlns:a16="http://schemas.microsoft.com/office/drawing/2014/main" id="{38965D1A-9BC8-2AB7-6B73-C2BBDA5D66AA}"/>
              </a:ext>
            </a:extLst>
          </p:cNvPr>
          <p:cNvSpPr/>
          <p:nvPr userDrawn="1"/>
        </p:nvSpPr>
        <p:spPr>
          <a:xfrm>
            <a:off x="2825750" y="4500563"/>
            <a:ext cx="6840538" cy="17996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 name="Title 1"/>
          <p:cNvSpPr>
            <a:spLocks noGrp="1"/>
          </p:cNvSpPr>
          <p:nvPr>
            <p:ph type="ctrTitle"/>
          </p:nvPr>
        </p:nvSpPr>
        <p:spPr>
          <a:xfrm>
            <a:off x="3172808" y="5579563"/>
            <a:ext cx="6133117" cy="648546"/>
          </a:xfrm>
        </p:spPr>
        <p:txBody>
          <a:bodyPr anchor="t" anchorCtr="0">
            <a:normAutofit/>
          </a:bodyPr>
          <a:lstStyle>
            <a:lvl1pPr algn="l">
              <a:lnSpc>
                <a:spcPts val="3500"/>
              </a:lnSpc>
              <a:defRPr sz="2800"/>
            </a:lvl1pPr>
          </a:lstStyle>
          <a:p>
            <a:r>
              <a:rPr lang="pl-PL"/>
              <a:t>Kliknij, aby edytować styl</a:t>
            </a:r>
            <a:endParaRPr lang="en-US" dirty="0"/>
          </a:p>
        </p:txBody>
      </p:sp>
      <p:sp>
        <p:nvSpPr>
          <p:cNvPr id="4" name="Date Placeholder 3"/>
          <p:cNvSpPr>
            <a:spLocks noGrp="1"/>
          </p:cNvSpPr>
          <p:nvPr>
            <p:ph type="dt" sz="half" idx="10"/>
          </p:nvPr>
        </p:nvSpPr>
        <p:spPr>
          <a:xfrm>
            <a:off x="7866444" y="539750"/>
            <a:ext cx="1799844" cy="366725"/>
          </a:xfrm>
          <a:prstGeom prst="rect">
            <a:avLst/>
          </a:prstGeom>
        </p:spPr>
        <p:txBody>
          <a:bodyPr lIns="0" tIns="0" rIns="0" bIns="0"/>
          <a:lstStyle>
            <a:lvl1pPr algn="r">
              <a:lnSpc>
                <a:spcPts val="1800"/>
              </a:lnSpc>
              <a:defRPr sz="1400">
                <a:solidFill>
                  <a:schemeClr val="tx2"/>
                </a:solidFill>
                <a:latin typeface="Open Sans" pitchFamily="2" charset="0"/>
                <a:ea typeface="Open Sans" pitchFamily="2" charset="0"/>
                <a:cs typeface="Open Sans" pitchFamily="2" charset="0"/>
              </a:defRPr>
            </a:lvl1pPr>
          </a:lstStyle>
          <a:p>
            <a:fld id="{D857886D-A165-4D54-8DB0-CE6586ECA8EC}" type="datetime1">
              <a:rPr lang="pl-PL" smtClean="0"/>
              <a:t>22.06.2025</a:t>
            </a:fld>
            <a:endParaRPr lang="pl-PL" dirty="0"/>
          </a:p>
        </p:txBody>
      </p:sp>
      <p:pic>
        <p:nvPicPr>
          <p:cNvPr id="8" name="Obraz 7" descr="logo Funduszy Europejskich">
            <a:extLst>
              <a:ext uri="{FF2B5EF4-FFF2-40B4-BE49-F238E27FC236}">
                <a16:creationId xmlns:a16="http://schemas.microsoft.com/office/drawing/2014/main" id="{70B23A41-17AB-76D8-3EFE-38FC22C5B56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2000" y="6371047"/>
            <a:ext cx="1621258" cy="949192"/>
          </a:xfrm>
          <a:prstGeom prst="rect">
            <a:avLst/>
          </a:prstGeom>
        </p:spPr>
      </p:pic>
      <p:pic>
        <p:nvPicPr>
          <p:cNvPr id="10" name="Obraz 9" descr="flaga Unii Europejskie z dopiskiem dofinansowane przez Unię Europejską">
            <a:extLst>
              <a:ext uri="{FF2B5EF4-FFF2-40B4-BE49-F238E27FC236}">
                <a16:creationId xmlns:a16="http://schemas.microsoft.com/office/drawing/2014/main" id="{E8AB2AB5-3131-C310-7606-68997985114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272000" y="6371047"/>
            <a:ext cx="2633371" cy="949192"/>
          </a:xfrm>
          <a:prstGeom prst="rect">
            <a:avLst/>
          </a:prstGeom>
        </p:spPr>
      </p:pic>
      <p:pic>
        <p:nvPicPr>
          <p:cNvPr id="12" name="Obraz 11" descr="barwy RP">
            <a:extLst>
              <a:ext uri="{FF2B5EF4-FFF2-40B4-BE49-F238E27FC236}">
                <a16:creationId xmlns:a16="http://schemas.microsoft.com/office/drawing/2014/main" id="{7C93677B-A16E-82CA-7FC4-B6B51516070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722743" y="6370378"/>
            <a:ext cx="2239772" cy="950531"/>
          </a:xfrm>
          <a:prstGeom prst="rect">
            <a:avLst/>
          </a:prstGeom>
        </p:spPr>
      </p:pic>
      <p:pic>
        <p:nvPicPr>
          <p:cNvPr id="18" name="Obraz 17" descr="Obraz zawierający tekst&#10;&#10;Opis wygenerowany automatycznie">
            <a:extLst>
              <a:ext uri="{FF2B5EF4-FFF2-40B4-BE49-F238E27FC236}">
                <a16:creationId xmlns:a16="http://schemas.microsoft.com/office/drawing/2014/main" id="{EB4DB370-BCB9-D1E9-5613-5A9DCA5F311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825750" y="4500563"/>
            <a:ext cx="3959225" cy="720090"/>
          </a:xfrm>
          <a:prstGeom prst="rect">
            <a:avLst/>
          </a:prstGeom>
        </p:spPr>
      </p:pic>
    </p:spTree>
    <p:extLst>
      <p:ext uri="{BB962C8B-B14F-4D97-AF65-F5344CB8AC3E}">
        <p14:creationId xmlns:p14="http://schemas.microsoft.com/office/powerpoint/2010/main" val="163393511"/>
      </p:ext>
    </p:extLst>
  </p:cSld>
  <p:clrMapOvr>
    <a:masterClrMapping/>
  </p:clrMapOvr>
  <p:extLst>
    <p:ext uri="{DCECCB84-F9BA-43D5-87BE-67443E8EF086}">
      <p15:sldGuideLst xmlns:p15="http://schemas.microsoft.com/office/powerpoint/2012/main">
        <p15:guide id="1" pos="192" userDrawn="1">
          <p15:clr>
            <a:srgbClr val="FBAE40"/>
          </p15:clr>
        </p15:guide>
        <p15:guide id="2" orient="horz" pos="113" userDrawn="1">
          <p15:clr>
            <a:srgbClr val="FBAE40"/>
          </p15:clr>
        </p15:guide>
        <p15:guide id="3" orient="horz" pos="2381" userDrawn="1">
          <p15:clr>
            <a:srgbClr val="FBAE40"/>
          </p15:clr>
        </p15:guide>
        <p15:guide id="4" orient="horz" pos="340" userDrawn="1">
          <p15:clr>
            <a:srgbClr val="FBAE40"/>
          </p15:clr>
        </p15:guide>
        <p15:guide id="5" orient="horz" pos="567" userDrawn="1">
          <p15:clr>
            <a:srgbClr val="FBAE40"/>
          </p15:clr>
        </p15:guide>
        <p15:guide id="6" orient="horz" pos="794" userDrawn="1">
          <p15:clr>
            <a:srgbClr val="FBAE40"/>
          </p15:clr>
        </p15:guide>
        <p15:guide id="7" orient="horz" pos="1020" userDrawn="1">
          <p15:clr>
            <a:srgbClr val="FBAE40"/>
          </p15:clr>
        </p15:guide>
        <p15:guide id="8" orient="horz" pos="1247" userDrawn="1">
          <p15:clr>
            <a:srgbClr val="FBAE40"/>
          </p15:clr>
        </p15:guide>
        <p15:guide id="9" orient="horz" pos="1474" userDrawn="1">
          <p15:clr>
            <a:srgbClr val="FBAE40"/>
          </p15:clr>
        </p15:guide>
        <p15:guide id="10" orient="horz" pos="1701" userDrawn="1">
          <p15:clr>
            <a:srgbClr val="FBAE40"/>
          </p15:clr>
        </p15:guide>
        <p15:guide id="11" orient="horz" pos="1927" userDrawn="1">
          <p15:clr>
            <a:srgbClr val="FBAE40"/>
          </p15:clr>
        </p15:guide>
        <p15:guide id="12" orient="horz" pos="2154" userDrawn="1">
          <p15:clr>
            <a:srgbClr val="FBAE40"/>
          </p15:clr>
        </p15:guide>
        <p15:guide id="13" orient="horz" pos="2608" userDrawn="1">
          <p15:clr>
            <a:srgbClr val="FBAE40"/>
          </p15:clr>
        </p15:guide>
        <p15:guide id="14" orient="horz" pos="2835" userDrawn="1">
          <p15:clr>
            <a:srgbClr val="FBAE40"/>
          </p15:clr>
        </p15:guide>
        <p15:guide id="15" orient="horz" pos="3061" userDrawn="1">
          <p15:clr>
            <a:srgbClr val="FBAE40"/>
          </p15:clr>
        </p15:guide>
        <p15:guide id="16" orient="horz" pos="3288" userDrawn="1">
          <p15:clr>
            <a:srgbClr val="FBAE40"/>
          </p15:clr>
        </p15:guide>
        <p15:guide id="17" orient="horz" pos="3515" userDrawn="1">
          <p15:clr>
            <a:srgbClr val="FBAE40"/>
          </p15:clr>
        </p15:guide>
        <p15:guide id="18" orient="horz" pos="3742" userDrawn="1">
          <p15:clr>
            <a:srgbClr val="FBAE40"/>
          </p15:clr>
        </p15:guide>
        <p15:guide id="19" orient="horz" pos="3968" userDrawn="1">
          <p15:clr>
            <a:srgbClr val="FBAE40"/>
          </p15:clr>
        </p15:guide>
        <p15:guide id="20" orient="horz" pos="4195" userDrawn="1">
          <p15:clr>
            <a:srgbClr val="FBAE40"/>
          </p15:clr>
        </p15:guide>
        <p15:guide id="21" orient="horz" pos="4422" userDrawn="1">
          <p15:clr>
            <a:srgbClr val="FBAE40"/>
          </p15:clr>
        </p15:guide>
        <p15:guide id="22" orient="horz" pos="4649" userDrawn="1">
          <p15:clr>
            <a:srgbClr val="FBAE40"/>
          </p15:clr>
        </p15:guide>
        <p15:guide id="23" pos="419" userDrawn="1">
          <p15:clr>
            <a:srgbClr val="FBAE40"/>
          </p15:clr>
        </p15:guide>
        <p15:guide id="24" pos="646" userDrawn="1">
          <p15:clr>
            <a:srgbClr val="FBAE40"/>
          </p15:clr>
        </p15:guide>
        <p15:guide id="25" pos="873" userDrawn="1">
          <p15:clr>
            <a:srgbClr val="FBAE40"/>
          </p15:clr>
        </p15:guide>
        <p15:guide id="26" pos="1100" userDrawn="1">
          <p15:clr>
            <a:srgbClr val="FBAE40"/>
          </p15:clr>
        </p15:guide>
        <p15:guide id="27" pos="1327" userDrawn="1">
          <p15:clr>
            <a:srgbClr val="FBAE40"/>
          </p15:clr>
        </p15:guide>
        <p15:guide id="28" pos="1553" userDrawn="1">
          <p15:clr>
            <a:srgbClr val="FBAE40"/>
          </p15:clr>
        </p15:guide>
        <p15:guide id="29" pos="1780" userDrawn="1">
          <p15:clr>
            <a:srgbClr val="FBAE40"/>
          </p15:clr>
        </p15:guide>
        <p15:guide id="30" pos="2007" userDrawn="1">
          <p15:clr>
            <a:srgbClr val="FBAE40"/>
          </p15:clr>
        </p15:guide>
        <p15:guide id="31" pos="2234" userDrawn="1">
          <p15:clr>
            <a:srgbClr val="FBAE40"/>
          </p15:clr>
        </p15:guide>
        <p15:guide id="32" pos="2460" userDrawn="1">
          <p15:clr>
            <a:srgbClr val="FBAE40"/>
          </p15:clr>
        </p15:guide>
        <p15:guide id="33" pos="2687" userDrawn="1">
          <p15:clr>
            <a:srgbClr val="FBAE40"/>
          </p15:clr>
        </p15:guide>
        <p15:guide id="34" pos="2914" userDrawn="1">
          <p15:clr>
            <a:srgbClr val="FBAE40"/>
          </p15:clr>
        </p15:guide>
        <p15:guide id="35" pos="3141" userDrawn="1">
          <p15:clr>
            <a:srgbClr val="FBAE40"/>
          </p15:clr>
        </p15:guide>
        <p15:guide id="36" pos="3368" userDrawn="1">
          <p15:clr>
            <a:srgbClr val="FBAE40"/>
          </p15:clr>
        </p15:guide>
        <p15:guide id="37" pos="3594" userDrawn="1">
          <p15:clr>
            <a:srgbClr val="FBAE40"/>
          </p15:clr>
        </p15:guide>
        <p15:guide id="38" pos="3821" userDrawn="1">
          <p15:clr>
            <a:srgbClr val="FBAE40"/>
          </p15:clr>
        </p15:guide>
        <p15:guide id="39" pos="4048" userDrawn="1">
          <p15:clr>
            <a:srgbClr val="FBAE40"/>
          </p15:clr>
        </p15:guide>
        <p15:guide id="40" pos="4275" userDrawn="1">
          <p15:clr>
            <a:srgbClr val="FBAE40"/>
          </p15:clr>
        </p15:guide>
        <p15:guide id="41" pos="4501" userDrawn="1">
          <p15:clr>
            <a:srgbClr val="FBAE40"/>
          </p15:clr>
        </p15:guide>
        <p15:guide id="42" pos="4728" userDrawn="1">
          <p15:clr>
            <a:srgbClr val="FBAE40"/>
          </p15:clr>
        </p15:guide>
        <p15:guide id="43" pos="4955" userDrawn="1">
          <p15:clr>
            <a:srgbClr val="FBAE40"/>
          </p15:clr>
        </p15:guide>
        <p15:guide id="44" pos="5182" userDrawn="1">
          <p15:clr>
            <a:srgbClr val="FBAE40"/>
          </p15:clr>
        </p15:guide>
        <p15:guide id="45" pos="5408" userDrawn="1">
          <p15:clr>
            <a:srgbClr val="FBAE40"/>
          </p15:clr>
        </p15:guide>
        <p15:guide id="46" pos="5635" userDrawn="1">
          <p15:clr>
            <a:srgbClr val="FBAE40"/>
          </p15:clr>
        </p15:guide>
        <p15:guide id="47" pos="5862" userDrawn="1">
          <p15:clr>
            <a:srgbClr val="FBAE40"/>
          </p15:clr>
        </p15:guide>
        <p15:guide id="48" pos="6089" userDrawn="1">
          <p15:clr>
            <a:srgbClr val="FBAE40"/>
          </p15:clr>
        </p15:guide>
        <p15:guide id="49" pos="6316" userDrawn="1">
          <p15:clr>
            <a:srgbClr val="FBAE40"/>
          </p15:clr>
        </p15:guide>
        <p15:guide id="50" pos="6542"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lajd tytuł sekcji">
    <p:spTree>
      <p:nvGrpSpPr>
        <p:cNvPr id="1" name=""/>
        <p:cNvGrpSpPr/>
        <p:nvPr/>
      </p:nvGrpSpPr>
      <p:grpSpPr>
        <a:xfrm>
          <a:off x="0" y="0"/>
          <a:ext cx="0" cy="0"/>
          <a:chOff x="0" y="0"/>
          <a:chExt cx="0" cy="0"/>
        </a:xfrm>
      </p:grpSpPr>
      <p:sp>
        <p:nvSpPr>
          <p:cNvPr id="10" name="Prostokąt 9">
            <a:extLst>
              <a:ext uri="{FF2B5EF4-FFF2-40B4-BE49-F238E27FC236}">
                <a16:creationId xmlns:a16="http://schemas.microsoft.com/office/drawing/2014/main" id="{0D1F565A-4734-6B49-4F72-233C397DE031}"/>
              </a:ext>
            </a:extLst>
          </p:cNvPr>
          <p:cNvSpPr/>
          <p:nvPr userDrawn="1"/>
        </p:nvSpPr>
        <p:spPr>
          <a:xfrm>
            <a:off x="2825749" y="4500563"/>
            <a:ext cx="7196139" cy="215959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9" name="Symbol zastępczy obrazu 8">
            <a:extLst>
              <a:ext uri="{FF2B5EF4-FFF2-40B4-BE49-F238E27FC236}">
                <a16:creationId xmlns:a16="http://schemas.microsoft.com/office/drawing/2014/main" id="{12E8330A-FFD8-2BBA-E745-7200C0738BE5}"/>
              </a:ext>
            </a:extLst>
          </p:cNvPr>
          <p:cNvSpPr>
            <a:spLocks noGrp="1"/>
          </p:cNvSpPr>
          <p:nvPr>
            <p:ph type="pic" sz="quarter" idx="10"/>
          </p:nvPr>
        </p:nvSpPr>
        <p:spPr>
          <a:xfrm>
            <a:off x="669925" y="0"/>
            <a:ext cx="6835775" cy="4859338"/>
          </a:xfrm>
          <a:custGeom>
            <a:avLst/>
            <a:gdLst>
              <a:gd name="connsiteX0" fmla="*/ 0 w 6835775"/>
              <a:gd name="connsiteY0" fmla="*/ 0 h 4859338"/>
              <a:gd name="connsiteX1" fmla="*/ 6835775 w 6835775"/>
              <a:gd name="connsiteY1" fmla="*/ 0 h 4859338"/>
              <a:gd name="connsiteX2" fmla="*/ 6835775 w 6835775"/>
              <a:gd name="connsiteY2" fmla="*/ 4500563 h 4859338"/>
              <a:gd name="connsiteX3" fmla="*/ 2155824 w 6835775"/>
              <a:gd name="connsiteY3" fmla="*/ 4500563 h 4859338"/>
              <a:gd name="connsiteX4" fmla="*/ 2155824 w 6835775"/>
              <a:gd name="connsiteY4" fmla="*/ 4859338 h 4859338"/>
              <a:gd name="connsiteX5" fmla="*/ 0 w 6835775"/>
              <a:gd name="connsiteY5" fmla="*/ 4859338 h 4859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35775" h="4859338">
                <a:moveTo>
                  <a:pt x="0" y="0"/>
                </a:moveTo>
                <a:lnTo>
                  <a:pt x="6835775" y="0"/>
                </a:lnTo>
                <a:lnTo>
                  <a:pt x="6835775" y="4500563"/>
                </a:lnTo>
                <a:lnTo>
                  <a:pt x="2155824" y="4500563"/>
                </a:lnTo>
                <a:lnTo>
                  <a:pt x="2155824" y="4859338"/>
                </a:lnTo>
                <a:lnTo>
                  <a:pt x="0" y="4859338"/>
                </a:lnTo>
                <a:close/>
              </a:path>
            </a:pathLst>
          </a:custGeom>
          <a:solidFill>
            <a:schemeClr val="bg1">
              <a:lumMod val="95000"/>
            </a:schemeClr>
          </a:solidFill>
        </p:spPr>
        <p:txBody>
          <a:bodyPr wrap="square" anchor="ctr" anchorCtr="0">
            <a:noAutofit/>
          </a:bodyPr>
          <a:lstStyle>
            <a:lvl1pPr marL="0" indent="0" algn="ctr">
              <a:buFont typeface="Arial" panose="020B0604020202020204" pitchFamily="34" charset="0"/>
              <a:buNone/>
              <a:defRPr sz="1000"/>
            </a:lvl1pPr>
          </a:lstStyle>
          <a:p>
            <a:r>
              <a:rPr lang="pl-PL"/>
              <a:t>Kliknij ikonę, aby dodać obraz</a:t>
            </a:r>
            <a:endParaRPr lang="pl-PL" dirty="0"/>
          </a:p>
        </p:txBody>
      </p:sp>
      <p:sp>
        <p:nvSpPr>
          <p:cNvPr id="5" name="Prostokąt 4">
            <a:extLst>
              <a:ext uri="{FF2B5EF4-FFF2-40B4-BE49-F238E27FC236}">
                <a16:creationId xmlns:a16="http://schemas.microsoft.com/office/drawing/2014/main" id="{7BF7E1EF-0AB1-F3B1-F5CD-6A2AA3056193}"/>
              </a:ext>
            </a:extLst>
          </p:cNvPr>
          <p:cNvSpPr/>
          <p:nvPr userDrawn="1"/>
        </p:nvSpPr>
        <p:spPr>
          <a:xfrm>
            <a:off x="3905250" y="4500562"/>
            <a:ext cx="3600449" cy="359395"/>
          </a:xfrm>
          <a:prstGeom prst="rect">
            <a:avLst/>
          </a:prstGeom>
          <a:solidFill>
            <a:srgbClr val="0052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6" name="Prostokąt 5">
            <a:extLst>
              <a:ext uri="{FF2B5EF4-FFF2-40B4-BE49-F238E27FC236}">
                <a16:creationId xmlns:a16="http://schemas.microsoft.com/office/drawing/2014/main" id="{03E2C530-5988-0861-50D8-1C7FE1662A60}"/>
              </a:ext>
            </a:extLst>
          </p:cNvPr>
          <p:cNvSpPr/>
          <p:nvPr userDrawn="1"/>
        </p:nvSpPr>
        <p:spPr>
          <a:xfrm>
            <a:off x="2825751" y="4500561"/>
            <a:ext cx="1079500" cy="3587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 name="Title 1"/>
          <p:cNvSpPr>
            <a:spLocks noGrp="1"/>
          </p:cNvSpPr>
          <p:nvPr>
            <p:ph type="ctrTitle"/>
          </p:nvPr>
        </p:nvSpPr>
        <p:spPr>
          <a:xfrm>
            <a:off x="3186113" y="5195719"/>
            <a:ext cx="6480176" cy="1320421"/>
          </a:xfrm>
        </p:spPr>
        <p:txBody>
          <a:bodyPr anchor="t" anchorCtr="0">
            <a:normAutofit/>
          </a:bodyPr>
          <a:lstStyle>
            <a:lvl1pPr algn="l">
              <a:lnSpc>
                <a:spcPts val="3500"/>
              </a:lnSpc>
              <a:defRPr sz="2800"/>
            </a:lvl1pPr>
          </a:lstStyle>
          <a:p>
            <a:r>
              <a:rPr lang="pl-PL"/>
              <a:t>Kliknij, aby edytować styl</a:t>
            </a:r>
            <a:endParaRPr lang="en-US" dirty="0"/>
          </a:p>
        </p:txBody>
      </p:sp>
    </p:spTree>
    <p:extLst>
      <p:ext uri="{BB962C8B-B14F-4D97-AF65-F5344CB8AC3E}">
        <p14:creationId xmlns:p14="http://schemas.microsoft.com/office/powerpoint/2010/main" val="1007901643"/>
      </p:ext>
    </p:extLst>
  </p:cSld>
  <p:clrMapOvr>
    <a:masterClrMapping/>
  </p:clrMapOvr>
  <p:extLst>
    <p:ext uri="{DCECCB84-F9BA-43D5-87BE-67443E8EF086}">
      <p15:sldGuideLst xmlns:p15="http://schemas.microsoft.com/office/powerpoint/2012/main">
        <p15:guide id="1" pos="193" userDrawn="1">
          <p15:clr>
            <a:srgbClr val="FBAE40"/>
          </p15:clr>
        </p15:guide>
        <p15:guide id="2" orient="horz" pos="113" userDrawn="1">
          <p15:clr>
            <a:srgbClr val="FBAE40"/>
          </p15:clr>
        </p15:guide>
        <p15:guide id="3" orient="horz" pos="2381" userDrawn="1">
          <p15:clr>
            <a:srgbClr val="FBAE40"/>
          </p15:clr>
        </p15:guide>
        <p15:guide id="4" orient="horz" pos="340" userDrawn="1">
          <p15:clr>
            <a:srgbClr val="FBAE40"/>
          </p15:clr>
        </p15:guide>
        <p15:guide id="5" orient="horz" pos="567" userDrawn="1">
          <p15:clr>
            <a:srgbClr val="FBAE40"/>
          </p15:clr>
        </p15:guide>
        <p15:guide id="6" orient="horz" pos="794" userDrawn="1">
          <p15:clr>
            <a:srgbClr val="FBAE40"/>
          </p15:clr>
        </p15:guide>
        <p15:guide id="7" orient="horz" pos="1020" userDrawn="1">
          <p15:clr>
            <a:srgbClr val="FBAE40"/>
          </p15:clr>
        </p15:guide>
        <p15:guide id="8" orient="horz" pos="1247" userDrawn="1">
          <p15:clr>
            <a:srgbClr val="FBAE40"/>
          </p15:clr>
        </p15:guide>
        <p15:guide id="9" orient="horz" pos="1474" userDrawn="1">
          <p15:clr>
            <a:srgbClr val="FBAE40"/>
          </p15:clr>
        </p15:guide>
        <p15:guide id="10" orient="horz" pos="1701" userDrawn="1">
          <p15:clr>
            <a:srgbClr val="FBAE40"/>
          </p15:clr>
        </p15:guide>
        <p15:guide id="11" orient="horz" pos="1927" userDrawn="1">
          <p15:clr>
            <a:srgbClr val="FBAE40"/>
          </p15:clr>
        </p15:guide>
        <p15:guide id="12" orient="horz" pos="2154" userDrawn="1">
          <p15:clr>
            <a:srgbClr val="FBAE40"/>
          </p15:clr>
        </p15:guide>
        <p15:guide id="13" orient="horz" pos="2608" userDrawn="1">
          <p15:clr>
            <a:srgbClr val="FBAE40"/>
          </p15:clr>
        </p15:guide>
        <p15:guide id="14" orient="horz" pos="2835" userDrawn="1">
          <p15:clr>
            <a:srgbClr val="FBAE40"/>
          </p15:clr>
        </p15:guide>
        <p15:guide id="15" orient="horz" pos="3061" userDrawn="1">
          <p15:clr>
            <a:srgbClr val="FBAE40"/>
          </p15:clr>
        </p15:guide>
        <p15:guide id="16" orient="horz" pos="3288" userDrawn="1">
          <p15:clr>
            <a:srgbClr val="FBAE40"/>
          </p15:clr>
        </p15:guide>
        <p15:guide id="17" orient="horz" pos="3515" userDrawn="1">
          <p15:clr>
            <a:srgbClr val="FBAE40"/>
          </p15:clr>
        </p15:guide>
        <p15:guide id="18" orient="horz" pos="3742" userDrawn="1">
          <p15:clr>
            <a:srgbClr val="FBAE40"/>
          </p15:clr>
        </p15:guide>
        <p15:guide id="19" orient="horz" pos="3968" userDrawn="1">
          <p15:clr>
            <a:srgbClr val="FBAE40"/>
          </p15:clr>
        </p15:guide>
        <p15:guide id="20" orient="horz" pos="4195" userDrawn="1">
          <p15:clr>
            <a:srgbClr val="FBAE40"/>
          </p15:clr>
        </p15:guide>
        <p15:guide id="21" orient="horz" pos="4422" userDrawn="1">
          <p15:clr>
            <a:srgbClr val="FBAE40"/>
          </p15:clr>
        </p15:guide>
        <p15:guide id="22" orient="horz" pos="4649" userDrawn="1">
          <p15:clr>
            <a:srgbClr val="FBAE40"/>
          </p15:clr>
        </p15:guide>
        <p15:guide id="23" pos="419" userDrawn="1">
          <p15:clr>
            <a:srgbClr val="FBAE40"/>
          </p15:clr>
        </p15:guide>
        <p15:guide id="24" pos="646" userDrawn="1">
          <p15:clr>
            <a:srgbClr val="FBAE40"/>
          </p15:clr>
        </p15:guide>
        <p15:guide id="25" pos="873" userDrawn="1">
          <p15:clr>
            <a:srgbClr val="FBAE40"/>
          </p15:clr>
        </p15:guide>
        <p15:guide id="26" pos="1100" userDrawn="1">
          <p15:clr>
            <a:srgbClr val="FBAE40"/>
          </p15:clr>
        </p15:guide>
        <p15:guide id="27" pos="1327" userDrawn="1">
          <p15:clr>
            <a:srgbClr val="FBAE40"/>
          </p15:clr>
        </p15:guide>
        <p15:guide id="28" pos="1553" userDrawn="1">
          <p15:clr>
            <a:srgbClr val="FBAE40"/>
          </p15:clr>
        </p15:guide>
        <p15:guide id="29" pos="1780" userDrawn="1">
          <p15:clr>
            <a:srgbClr val="FBAE40"/>
          </p15:clr>
        </p15:guide>
        <p15:guide id="30" pos="2007" userDrawn="1">
          <p15:clr>
            <a:srgbClr val="FBAE40"/>
          </p15:clr>
        </p15:guide>
        <p15:guide id="31" pos="2234" userDrawn="1">
          <p15:clr>
            <a:srgbClr val="FBAE40"/>
          </p15:clr>
        </p15:guide>
        <p15:guide id="32" pos="2460" userDrawn="1">
          <p15:clr>
            <a:srgbClr val="FBAE40"/>
          </p15:clr>
        </p15:guide>
        <p15:guide id="33" pos="2687" userDrawn="1">
          <p15:clr>
            <a:srgbClr val="FBAE40"/>
          </p15:clr>
        </p15:guide>
        <p15:guide id="34" pos="2914" userDrawn="1">
          <p15:clr>
            <a:srgbClr val="FBAE40"/>
          </p15:clr>
        </p15:guide>
        <p15:guide id="35" pos="3141" userDrawn="1">
          <p15:clr>
            <a:srgbClr val="FBAE40"/>
          </p15:clr>
        </p15:guide>
        <p15:guide id="36" pos="3368" userDrawn="1">
          <p15:clr>
            <a:srgbClr val="FBAE40"/>
          </p15:clr>
        </p15:guide>
        <p15:guide id="37" pos="3594" userDrawn="1">
          <p15:clr>
            <a:srgbClr val="FBAE40"/>
          </p15:clr>
        </p15:guide>
        <p15:guide id="38" pos="3821" userDrawn="1">
          <p15:clr>
            <a:srgbClr val="FBAE40"/>
          </p15:clr>
        </p15:guide>
        <p15:guide id="39" pos="4048" userDrawn="1">
          <p15:clr>
            <a:srgbClr val="FBAE40"/>
          </p15:clr>
        </p15:guide>
        <p15:guide id="40" pos="4275" userDrawn="1">
          <p15:clr>
            <a:srgbClr val="FBAE40"/>
          </p15:clr>
        </p15:guide>
        <p15:guide id="41" pos="4501" userDrawn="1">
          <p15:clr>
            <a:srgbClr val="FBAE40"/>
          </p15:clr>
        </p15:guide>
        <p15:guide id="42" pos="4728" userDrawn="1">
          <p15:clr>
            <a:srgbClr val="FBAE40"/>
          </p15:clr>
        </p15:guide>
        <p15:guide id="43" pos="4955" userDrawn="1">
          <p15:clr>
            <a:srgbClr val="FBAE40"/>
          </p15:clr>
        </p15:guide>
        <p15:guide id="44" pos="5182" userDrawn="1">
          <p15:clr>
            <a:srgbClr val="FBAE40"/>
          </p15:clr>
        </p15:guide>
        <p15:guide id="45" pos="5408" userDrawn="1">
          <p15:clr>
            <a:srgbClr val="FBAE40"/>
          </p15:clr>
        </p15:guide>
        <p15:guide id="46" pos="5635" userDrawn="1">
          <p15:clr>
            <a:srgbClr val="FBAE40"/>
          </p15:clr>
        </p15:guide>
        <p15:guide id="47" pos="5862" userDrawn="1">
          <p15:clr>
            <a:srgbClr val="FBAE40"/>
          </p15:clr>
        </p15:guide>
        <p15:guide id="48" pos="6089" userDrawn="1">
          <p15:clr>
            <a:srgbClr val="FBAE40"/>
          </p15:clr>
        </p15:guide>
        <p15:guide id="49" pos="6316" userDrawn="1">
          <p15:clr>
            <a:srgbClr val="FBAE40"/>
          </p15:clr>
        </p15:guide>
        <p15:guide id="50" pos="654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Slajd - tytuł + zawartość z paskie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dirty="0"/>
              <a:t>Kliknij, aby edytować style wzorca tekstu</a:t>
            </a:r>
          </a:p>
          <a:p>
            <a:pPr lvl="1"/>
            <a:r>
              <a:rPr lang="pl-PL" dirty="0"/>
              <a:t>Drugi poziom</a:t>
            </a:r>
          </a:p>
          <a:p>
            <a:pPr lvl="2"/>
            <a:r>
              <a:rPr lang="pl-PL" dirty="0"/>
              <a:t>Trzeci poziom</a:t>
            </a:r>
          </a:p>
        </p:txBody>
      </p:sp>
      <p:sp>
        <p:nvSpPr>
          <p:cNvPr id="5" name="Symbol zastępczy numeru slajdu 4">
            <a:extLst>
              <a:ext uri="{FF2B5EF4-FFF2-40B4-BE49-F238E27FC236}">
                <a16:creationId xmlns:a16="http://schemas.microsoft.com/office/drawing/2014/main" id="{96BE561E-99B3-4335-3AEE-43699306B9E0}"/>
              </a:ext>
            </a:extLst>
          </p:cNvPr>
          <p:cNvSpPr>
            <a:spLocks noGrp="1"/>
          </p:cNvSpPr>
          <p:nvPr>
            <p:ph type="sldNum" sz="quarter" idx="10"/>
          </p:nvPr>
        </p:nvSpPr>
        <p:spPr/>
        <p:txBody>
          <a:bodyPr/>
          <a:lstStyle/>
          <a:p>
            <a:fld id="{EB4015AA-59F6-416B-87A6-8E3D940284E2}" type="slidenum">
              <a:rPr lang="pl-PL" smtClean="0"/>
              <a:pPr/>
              <a:t>‹#›</a:t>
            </a:fld>
            <a:endParaRPr lang="pl-PL" dirty="0"/>
          </a:p>
        </p:txBody>
      </p:sp>
    </p:spTree>
    <p:extLst>
      <p:ext uri="{BB962C8B-B14F-4D97-AF65-F5344CB8AC3E}">
        <p14:creationId xmlns:p14="http://schemas.microsoft.com/office/powerpoint/2010/main" val="9052797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Slajd - tytuł + 2 elementy zawartości z paskie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sz="half" idx="1"/>
          </p:nvPr>
        </p:nvSpPr>
        <p:spPr>
          <a:xfrm>
            <a:off x="1025906" y="1979837"/>
            <a:ext cx="4140000" cy="4680018"/>
          </a:xfrm>
        </p:spPr>
        <p:txBody>
          <a:bodyPr/>
          <a:lstStyle/>
          <a:p>
            <a:pPr lvl="0"/>
            <a:r>
              <a:rPr lang="pl-PL"/>
              <a:t>Kliknij, aby edytować style wzorca tekstu</a:t>
            </a:r>
          </a:p>
          <a:p>
            <a:pPr lvl="1"/>
            <a:r>
              <a:rPr lang="pl-PL"/>
              <a:t>Drugi poziom</a:t>
            </a:r>
          </a:p>
          <a:p>
            <a:pPr lvl="2"/>
            <a:r>
              <a:rPr lang="pl-PL"/>
              <a:t>Trzeci poziom</a:t>
            </a:r>
          </a:p>
        </p:txBody>
      </p:sp>
      <p:sp>
        <p:nvSpPr>
          <p:cNvPr id="4" name="Content Placeholder 3"/>
          <p:cNvSpPr>
            <a:spLocks noGrp="1"/>
          </p:cNvSpPr>
          <p:nvPr>
            <p:ph sz="half" idx="2"/>
          </p:nvPr>
        </p:nvSpPr>
        <p:spPr>
          <a:xfrm>
            <a:off x="5525906" y="1979613"/>
            <a:ext cx="4140000" cy="4680226"/>
          </a:xfrm>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141AAA0E-45E9-08FB-9373-71A084B88847}"/>
              </a:ext>
            </a:extLst>
          </p:cNvPr>
          <p:cNvSpPr>
            <a:spLocks noGrp="1"/>
          </p:cNvSpPr>
          <p:nvPr>
            <p:ph type="sldNum" sz="quarter" idx="10"/>
          </p:nvPr>
        </p:nvSpPr>
        <p:spPr/>
        <p:txBody>
          <a:bodyPr/>
          <a:lstStyle/>
          <a:p>
            <a:fld id="{EB4015AA-59F6-416B-87A6-8E3D940284E2}" type="slidenum">
              <a:rPr lang="pl-PL" smtClean="0"/>
              <a:pPr/>
              <a:t>‹#›</a:t>
            </a:fld>
            <a:endParaRPr lang="pl-PL" dirty="0"/>
          </a:p>
        </p:txBody>
      </p:sp>
    </p:spTree>
    <p:extLst>
      <p:ext uri="{BB962C8B-B14F-4D97-AF65-F5344CB8AC3E}">
        <p14:creationId xmlns:p14="http://schemas.microsoft.com/office/powerpoint/2010/main" val="3134000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lajd - tytuł + zdjęcie + zawartość z paskiem">
    <p:spTree>
      <p:nvGrpSpPr>
        <p:cNvPr id="1" name=""/>
        <p:cNvGrpSpPr/>
        <p:nvPr/>
      </p:nvGrpSpPr>
      <p:grpSpPr>
        <a:xfrm>
          <a:off x="0" y="0"/>
          <a:ext cx="0" cy="0"/>
          <a:chOff x="0" y="0"/>
          <a:chExt cx="0" cy="0"/>
        </a:xfrm>
      </p:grpSpPr>
      <p:sp>
        <p:nvSpPr>
          <p:cNvPr id="2" name="Title 1"/>
          <p:cNvSpPr>
            <a:spLocks noGrp="1"/>
          </p:cNvSpPr>
          <p:nvPr>
            <p:ph type="title"/>
          </p:nvPr>
        </p:nvSpPr>
        <p:spPr>
          <a:xfrm>
            <a:off x="5345906" y="899836"/>
            <a:ext cx="4320000" cy="1080001"/>
          </a:xfrm>
        </p:spPr>
        <p:txBody>
          <a:bodyPr/>
          <a:lstStyle/>
          <a:p>
            <a:r>
              <a:rPr lang="pl-PL"/>
              <a:t>Kliknij, aby edytować styl</a:t>
            </a:r>
            <a:endParaRPr lang="en-US" dirty="0"/>
          </a:p>
        </p:txBody>
      </p:sp>
      <p:sp>
        <p:nvSpPr>
          <p:cNvPr id="3" name="Content Placeholder 2"/>
          <p:cNvSpPr>
            <a:spLocks noGrp="1"/>
          </p:cNvSpPr>
          <p:nvPr>
            <p:ph sz="half" idx="1"/>
          </p:nvPr>
        </p:nvSpPr>
        <p:spPr>
          <a:xfrm>
            <a:off x="5345906" y="1979837"/>
            <a:ext cx="4320382" cy="4680002"/>
          </a:xfrm>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141AAA0E-45E9-08FB-9373-71A084B88847}"/>
              </a:ext>
            </a:extLst>
          </p:cNvPr>
          <p:cNvSpPr>
            <a:spLocks noGrp="1"/>
          </p:cNvSpPr>
          <p:nvPr>
            <p:ph type="sldNum" sz="quarter" idx="10"/>
          </p:nvPr>
        </p:nvSpPr>
        <p:spPr/>
        <p:txBody>
          <a:bodyPr/>
          <a:lstStyle/>
          <a:p>
            <a:fld id="{EB4015AA-59F6-416B-87A6-8E3D940284E2}" type="slidenum">
              <a:rPr lang="pl-PL" smtClean="0"/>
              <a:pPr/>
              <a:t>‹#›</a:t>
            </a:fld>
            <a:endParaRPr lang="pl-PL" dirty="0"/>
          </a:p>
        </p:txBody>
      </p:sp>
      <p:sp>
        <p:nvSpPr>
          <p:cNvPr id="7" name="Symbol zastępczy obrazu 6">
            <a:extLst>
              <a:ext uri="{FF2B5EF4-FFF2-40B4-BE49-F238E27FC236}">
                <a16:creationId xmlns:a16="http://schemas.microsoft.com/office/drawing/2014/main" id="{E681B9F9-7BA5-2D43-A1BD-8AF5D0250636}"/>
              </a:ext>
            </a:extLst>
          </p:cNvPr>
          <p:cNvSpPr>
            <a:spLocks noGrp="1"/>
          </p:cNvSpPr>
          <p:nvPr>
            <p:ph type="pic" sz="quarter" idx="11"/>
          </p:nvPr>
        </p:nvSpPr>
        <p:spPr>
          <a:xfrm>
            <a:off x="0" y="900113"/>
            <a:ext cx="4986338" cy="5759726"/>
          </a:xfrm>
          <a:solidFill>
            <a:schemeClr val="bg1">
              <a:lumMod val="95000"/>
            </a:schemeClr>
          </a:solidFill>
        </p:spPr>
        <p:txBody>
          <a:bodyPr anchor="ctr" anchorCtr="0"/>
          <a:lstStyle>
            <a:lvl1pPr algn="ctr">
              <a:buFont typeface="Arial" panose="020B0604020202020204" pitchFamily="34" charset="0"/>
              <a:buNone/>
              <a:defRPr sz="1000"/>
            </a:lvl1pPr>
          </a:lstStyle>
          <a:p>
            <a:r>
              <a:rPr lang="pl-PL"/>
              <a:t>Kliknij ikonę, aby dodać obraz</a:t>
            </a:r>
            <a:endParaRPr lang="pl-PL" dirty="0"/>
          </a:p>
        </p:txBody>
      </p:sp>
    </p:spTree>
    <p:extLst>
      <p:ext uri="{BB962C8B-B14F-4D97-AF65-F5344CB8AC3E}">
        <p14:creationId xmlns:p14="http://schemas.microsoft.com/office/powerpoint/2010/main" val="1453987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 preserve="1">
  <p:cSld name="1_Slajd - tytuł + zawartość bez pask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96BE561E-99B3-4335-3AEE-43699306B9E0}"/>
              </a:ext>
            </a:extLst>
          </p:cNvPr>
          <p:cNvSpPr>
            <a:spLocks noGrp="1"/>
          </p:cNvSpPr>
          <p:nvPr>
            <p:ph type="sldNum" sz="quarter" idx="10"/>
          </p:nvPr>
        </p:nvSpPr>
        <p:spPr/>
        <p:txBody>
          <a:bodyPr/>
          <a:lstStyle/>
          <a:p>
            <a:fld id="{EB4015AA-59F6-416B-87A6-8E3D940284E2}" type="slidenum">
              <a:rPr lang="pl-PL" smtClean="0"/>
              <a:pPr/>
              <a:t>‹#›</a:t>
            </a:fld>
            <a:endParaRPr lang="pl-PL" dirty="0"/>
          </a:p>
        </p:txBody>
      </p:sp>
      <p:sp>
        <p:nvSpPr>
          <p:cNvPr id="6" name="Prostokąt 5">
            <a:extLst>
              <a:ext uri="{FF2B5EF4-FFF2-40B4-BE49-F238E27FC236}">
                <a16:creationId xmlns:a16="http://schemas.microsoft.com/office/drawing/2014/main" id="{630E28BA-19A4-6182-CE10-65107EDF6B75}"/>
              </a:ext>
            </a:extLst>
          </p:cNvPr>
          <p:cNvSpPr/>
          <p:nvPr userDrawn="1"/>
        </p:nvSpPr>
        <p:spPr>
          <a:xfrm>
            <a:off x="8585546" y="7380288"/>
            <a:ext cx="1080742" cy="1793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val="3169991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woObj" preserve="1">
  <p:cSld name="1_Slajd - tytuł + 2 elementy zawartości bez pask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sz="half" idx="1"/>
          </p:nvPr>
        </p:nvSpPr>
        <p:spPr>
          <a:xfrm>
            <a:off x="1025906" y="1979837"/>
            <a:ext cx="4140000" cy="4680018"/>
          </a:xfrm>
        </p:spPr>
        <p:txBody>
          <a:bodyPr/>
          <a:lstStyle/>
          <a:p>
            <a:pPr lvl="0"/>
            <a:r>
              <a:rPr lang="pl-PL" dirty="0"/>
              <a:t>Kliknij, aby edytować style wzorca tekstu</a:t>
            </a:r>
          </a:p>
          <a:p>
            <a:pPr lvl="1"/>
            <a:r>
              <a:rPr lang="pl-PL" dirty="0"/>
              <a:t>Drugi poziom</a:t>
            </a:r>
          </a:p>
          <a:p>
            <a:pPr lvl="2"/>
            <a:r>
              <a:rPr lang="pl-PL" dirty="0"/>
              <a:t>Trzeci poziom</a:t>
            </a:r>
          </a:p>
        </p:txBody>
      </p:sp>
      <p:sp>
        <p:nvSpPr>
          <p:cNvPr id="4" name="Content Placeholder 3"/>
          <p:cNvSpPr>
            <a:spLocks noGrp="1"/>
          </p:cNvSpPr>
          <p:nvPr>
            <p:ph sz="half" idx="2"/>
          </p:nvPr>
        </p:nvSpPr>
        <p:spPr>
          <a:xfrm>
            <a:off x="5525906" y="1979613"/>
            <a:ext cx="4140000" cy="4680226"/>
          </a:xfrm>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9A72189C-757E-47DF-313E-E0F36399C09C}"/>
              </a:ext>
            </a:extLst>
          </p:cNvPr>
          <p:cNvSpPr>
            <a:spLocks noGrp="1"/>
          </p:cNvSpPr>
          <p:nvPr>
            <p:ph type="sldNum" sz="quarter" idx="10"/>
          </p:nvPr>
        </p:nvSpPr>
        <p:spPr/>
        <p:txBody>
          <a:bodyPr/>
          <a:lstStyle/>
          <a:p>
            <a:fld id="{EB4015AA-59F6-416B-87A6-8E3D940284E2}" type="slidenum">
              <a:rPr lang="pl-PL" smtClean="0"/>
              <a:pPr/>
              <a:t>‹#›</a:t>
            </a:fld>
            <a:endParaRPr lang="pl-PL" dirty="0"/>
          </a:p>
        </p:txBody>
      </p:sp>
      <p:sp>
        <p:nvSpPr>
          <p:cNvPr id="6" name="Prostokąt 5">
            <a:extLst>
              <a:ext uri="{FF2B5EF4-FFF2-40B4-BE49-F238E27FC236}">
                <a16:creationId xmlns:a16="http://schemas.microsoft.com/office/drawing/2014/main" id="{E363107C-97A9-9A5D-A2A2-E6ABB7ED4C62}"/>
              </a:ext>
            </a:extLst>
          </p:cNvPr>
          <p:cNvSpPr/>
          <p:nvPr userDrawn="1"/>
        </p:nvSpPr>
        <p:spPr>
          <a:xfrm>
            <a:off x="8585546" y="7380288"/>
            <a:ext cx="1080742" cy="1793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val="28959707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5525" y="899836"/>
            <a:ext cx="8640381" cy="1080001"/>
          </a:xfrm>
          <a:prstGeom prst="rect">
            <a:avLst/>
          </a:prstGeom>
        </p:spPr>
        <p:txBody>
          <a:bodyPr vert="horz" lIns="0" tIns="0" rIns="0" bIns="0" rtlCol="0" anchor="t" anchorCtr="0">
            <a:normAutofit/>
          </a:bodyPr>
          <a:lstStyle/>
          <a:p>
            <a:r>
              <a:rPr lang="pl-PL" dirty="0"/>
              <a:t>Kliknij, aby edytować styl</a:t>
            </a:r>
            <a:endParaRPr lang="en-US" dirty="0"/>
          </a:p>
        </p:txBody>
      </p:sp>
      <p:sp>
        <p:nvSpPr>
          <p:cNvPr id="3" name="Text Placeholder 2"/>
          <p:cNvSpPr>
            <a:spLocks noGrp="1"/>
          </p:cNvSpPr>
          <p:nvPr>
            <p:ph type="body" idx="1"/>
          </p:nvPr>
        </p:nvSpPr>
        <p:spPr>
          <a:xfrm>
            <a:off x="1025907" y="1979837"/>
            <a:ext cx="8640382" cy="4680002"/>
          </a:xfrm>
          <a:prstGeom prst="rect">
            <a:avLst/>
          </a:prstGeom>
        </p:spPr>
        <p:txBody>
          <a:bodyPr vert="horz" lIns="0" tIns="0" rIns="0" bIns="0" rtlCol="0">
            <a:normAutofit/>
          </a:bodyPr>
          <a:lstStyle/>
          <a:p>
            <a:pPr lvl="0"/>
            <a:r>
              <a:rPr lang="pl-PL" dirty="0"/>
              <a:t>Kliknij, aby edytować style wzorca tekstu</a:t>
            </a:r>
          </a:p>
          <a:p>
            <a:pPr lvl="1"/>
            <a:r>
              <a:rPr lang="pl-PL" dirty="0"/>
              <a:t>Drugi poziom</a:t>
            </a:r>
          </a:p>
          <a:p>
            <a:pPr lvl="2"/>
            <a:r>
              <a:rPr lang="pl-PL" dirty="0"/>
              <a:t>Trzeci poziom</a:t>
            </a:r>
            <a:endParaRPr lang="en-US" dirty="0"/>
          </a:p>
        </p:txBody>
      </p:sp>
      <p:sp>
        <p:nvSpPr>
          <p:cNvPr id="10" name="Prostokąt 9">
            <a:extLst>
              <a:ext uri="{FF2B5EF4-FFF2-40B4-BE49-F238E27FC236}">
                <a16:creationId xmlns:a16="http://schemas.microsoft.com/office/drawing/2014/main" id="{617E16B8-2BD0-D12E-978E-94E428DF9717}"/>
              </a:ext>
            </a:extLst>
          </p:cNvPr>
          <p:cNvSpPr/>
          <p:nvPr userDrawn="1"/>
        </p:nvSpPr>
        <p:spPr>
          <a:xfrm>
            <a:off x="1025870" y="0"/>
            <a:ext cx="1080742" cy="1793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2" name="Prostokąt 11">
            <a:extLst>
              <a:ext uri="{FF2B5EF4-FFF2-40B4-BE49-F238E27FC236}">
                <a16:creationId xmlns:a16="http://schemas.microsoft.com/office/drawing/2014/main" id="{662915FD-1FF3-5CF3-5C57-034114B5E6A2}"/>
              </a:ext>
            </a:extLst>
          </p:cNvPr>
          <p:cNvSpPr/>
          <p:nvPr userDrawn="1"/>
        </p:nvSpPr>
        <p:spPr>
          <a:xfrm>
            <a:off x="2106612" y="0"/>
            <a:ext cx="7559293" cy="1793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 name="Symbol zastępczy numeru slajdu 3">
            <a:extLst>
              <a:ext uri="{FF2B5EF4-FFF2-40B4-BE49-F238E27FC236}">
                <a16:creationId xmlns:a16="http://schemas.microsoft.com/office/drawing/2014/main" id="{5026AD61-FC69-65FC-05E3-06AA14C89304}"/>
              </a:ext>
            </a:extLst>
          </p:cNvPr>
          <p:cNvSpPr>
            <a:spLocks noGrp="1"/>
          </p:cNvSpPr>
          <p:nvPr>
            <p:ph type="sldNum" sz="quarter" idx="4"/>
          </p:nvPr>
        </p:nvSpPr>
        <p:spPr>
          <a:xfrm>
            <a:off x="8585200" y="7019837"/>
            <a:ext cx="1080000" cy="180000"/>
          </a:xfrm>
          <a:prstGeom prst="rect">
            <a:avLst/>
          </a:prstGeom>
          <a:noFill/>
        </p:spPr>
        <p:txBody>
          <a:bodyPr vert="horz" lIns="0" tIns="72000" rIns="0" bIns="72000" rtlCol="0" anchor="ctr" anchorCtr="0"/>
          <a:lstStyle>
            <a:lvl1pPr algn="r">
              <a:defRPr sz="1000">
                <a:solidFill>
                  <a:schemeClr val="tx2"/>
                </a:solidFill>
                <a:latin typeface="Open Sans" pitchFamily="2" charset="0"/>
                <a:ea typeface="Open Sans" pitchFamily="2" charset="0"/>
                <a:cs typeface="Open Sans" pitchFamily="2" charset="0"/>
              </a:defRPr>
            </a:lvl1pPr>
          </a:lstStyle>
          <a:p>
            <a:fld id="{EB4015AA-59F6-416B-87A6-8E3D940284E2}" type="slidenum">
              <a:rPr lang="pl-PL" smtClean="0"/>
              <a:pPr/>
              <a:t>‹#›</a:t>
            </a:fld>
            <a:endParaRPr lang="pl-PL" dirty="0"/>
          </a:p>
        </p:txBody>
      </p:sp>
      <p:sp>
        <p:nvSpPr>
          <p:cNvPr id="7" name="Prostokąt 6">
            <a:extLst>
              <a:ext uri="{FF2B5EF4-FFF2-40B4-BE49-F238E27FC236}">
                <a16:creationId xmlns:a16="http://schemas.microsoft.com/office/drawing/2014/main" id="{4C2A84FB-402E-BB6C-632B-D1ADD49B7D8C}"/>
              </a:ext>
            </a:extLst>
          </p:cNvPr>
          <p:cNvSpPr/>
          <p:nvPr userDrawn="1"/>
        </p:nvSpPr>
        <p:spPr>
          <a:xfrm>
            <a:off x="8585546" y="7380288"/>
            <a:ext cx="1080742" cy="1793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val="3286163953"/>
      </p:ext>
    </p:extLst>
  </p:cSld>
  <p:clrMap bg1="lt1" tx1="dk1" bg2="lt2" tx2="dk2" accent1="accent1" accent2="accent2" accent3="accent3" accent4="accent4" accent5="accent5" accent6="accent6" hlink="hlink" folHlink="folHlink"/>
  <p:sldLayoutIdLst>
    <p:sldLayoutId id="2147483709" r:id="rId1"/>
    <p:sldLayoutId id="2147483725" r:id="rId2"/>
    <p:sldLayoutId id="2147483720" r:id="rId3"/>
    <p:sldLayoutId id="2147483721" r:id="rId4"/>
    <p:sldLayoutId id="2147483710" r:id="rId5"/>
    <p:sldLayoutId id="2147483712" r:id="rId6"/>
    <p:sldLayoutId id="2147483726" r:id="rId7"/>
    <p:sldLayoutId id="2147483740" r:id="rId8"/>
    <p:sldLayoutId id="2147483723" r:id="rId9"/>
    <p:sldLayoutId id="2147483728" r:id="rId10"/>
  </p:sldLayoutIdLst>
  <p:hf hdr="0" ftr="0"/>
  <p:txStyles>
    <p:titleStyle>
      <a:lvl1pPr algn="l" defTabSz="1007943" rtl="0" eaLnBrk="1" latinLnBrk="0" hangingPunct="1">
        <a:lnSpc>
          <a:spcPts val="3600"/>
        </a:lnSpc>
        <a:spcBef>
          <a:spcPct val="0"/>
        </a:spcBef>
        <a:buNone/>
        <a:defRPr sz="2800" b="1" kern="1200">
          <a:solidFill>
            <a:schemeClr val="tx2"/>
          </a:solidFill>
          <a:latin typeface="Open Sans" pitchFamily="2" charset="0"/>
          <a:ea typeface="Open Sans" pitchFamily="2" charset="0"/>
          <a:cs typeface="Open Sans" pitchFamily="2" charset="0"/>
        </a:defRPr>
      </a:lvl1pPr>
    </p:titleStyle>
    <p:bodyStyle>
      <a:lvl1pPr marL="251986" indent="-251986" algn="l" defTabSz="1007943" rtl="0" eaLnBrk="1" latinLnBrk="0" hangingPunct="1">
        <a:lnSpc>
          <a:spcPts val="2400"/>
        </a:lnSpc>
        <a:spcBef>
          <a:spcPts val="1102"/>
        </a:spcBef>
        <a:buClr>
          <a:schemeClr val="accent1"/>
        </a:buClr>
        <a:buFontTx/>
        <a:buBlip>
          <a:blip r:embed="rId12"/>
        </a:buBlip>
        <a:defRPr sz="1800" kern="1200">
          <a:solidFill>
            <a:schemeClr val="tx1"/>
          </a:solidFill>
          <a:latin typeface="Open Sans" pitchFamily="2" charset="0"/>
          <a:ea typeface="Open Sans" pitchFamily="2" charset="0"/>
          <a:cs typeface="Open Sans" pitchFamily="2" charset="0"/>
        </a:defRPr>
      </a:lvl1pPr>
      <a:lvl2pPr marL="755957" indent="-251986" algn="l" defTabSz="1007943" rtl="0" eaLnBrk="1" latinLnBrk="0" hangingPunct="1">
        <a:lnSpc>
          <a:spcPts val="2400"/>
        </a:lnSpc>
        <a:spcBef>
          <a:spcPts val="551"/>
        </a:spcBef>
        <a:buFontTx/>
        <a:buBlip>
          <a:blip r:embed="rId13"/>
        </a:buBlip>
        <a:defRPr sz="1800" kern="1200">
          <a:solidFill>
            <a:schemeClr val="tx1"/>
          </a:solidFill>
          <a:latin typeface="Open Sans" pitchFamily="2" charset="0"/>
          <a:ea typeface="Open Sans" pitchFamily="2" charset="0"/>
          <a:cs typeface="Open Sans" pitchFamily="2" charset="0"/>
        </a:defRPr>
      </a:lvl2pPr>
      <a:lvl3pPr marL="1259929" indent="-251986" algn="l" defTabSz="1007943" rtl="0" eaLnBrk="1" latinLnBrk="0" hangingPunct="1">
        <a:lnSpc>
          <a:spcPts val="2400"/>
        </a:lnSpc>
        <a:spcBef>
          <a:spcPts val="551"/>
        </a:spcBef>
        <a:buFontTx/>
        <a:buBlip>
          <a:blip r:embed="rId14"/>
        </a:buBlip>
        <a:defRPr sz="1800" kern="1200">
          <a:solidFill>
            <a:schemeClr val="tx1"/>
          </a:solidFill>
          <a:latin typeface="Open Sans" pitchFamily="2" charset="0"/>
          <a:ea typeface="Open Sans" pitchFamily="2" charset="0"/>
          <a:cs typeface="Open Sans" pitchFamily="2" charset="0"/>
        </a:defRPr>
      </a:lvl3pPr>
      <a:lvl4pPr marL="1763900" indent="-251986" algn="l" defTabSz="1007943" rtl="0" eaLnBrk="1" latinLnBrk="0" hangingPunct="1">
        <a:lnSpc>
          <a:spcPts val="2400"/>
        </a:lnSpc>
        <a:spcBef>
          <a:spcPts val="551"/>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267872" indent="-251986" algn="l" defTabSz="1007943" rtl="0" eaLnBrk="1" latinLnBrk="0" hangingPunct="1">
        <a:lnSpc>
          <a:spcPts val="2400"/>
        </a:lnSpc>
        <a:spcBef>
          <a:spcPts val="551"/>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3" userDrawn="1">
          <p15:clr>
            <a:srgbClr val="F26B43"/>
          </p15:clr>
        </p15:guide>
        <p15:guide id="2" pos="419" userDrawn="1">
          <p15:clr>
            <a:srgbClr val="F26B43"/>
          </p15:clr>
        </p15:guide>
        <p15:guide id="3" pos="646" userDrawn="1">
          <p15:clr>
            <a:srgbClr val="F26B43"/>
          </p15:clr>
        </p15:guide>
        <p15:guide id="4" pos="873" userDrawn="1">
          <p15:clr>
            <a:srgbClr val="F26B43"/>
          </p15:clr>
        </p15:guide>
        <p15:guide id="5" pos="1100" userDrawn="1">
          <p15:clr>
            <a:srgbClr val="F26B43"/>
          </p15:clr>
        </p15:guide>
        <p15:guide id="6" pos="1327" userDrawn="1">
          <p15:clr>
            <a:srgbClr val="F26B43"/>
          </p15:clr>
        </p15:guide>
        <p15:guide id="7" pos="1553" userDrawn="1">
          <p15:clr>
            <a:srgbClr val="F26B43"/>
          </p15:clr>
        </p15:guide>
        <p15:guide id="8" pos="1780" userDrawn="1">
          <p15:clr>
            <a:srgbClr val="F26B43"/>
          </p15:clr>
        </p15:guide>
        <p15:guide id="9" pos="2007" userDrawn="1">
          <p15:clr>
            <a:srgbClr val="F26B43"/>
          </p15:clr>
        </p15:guide>
        <p15:guide id="10" pos="2234" userDrawn="1">
          <p15:clr>
            <a:srgbClr val="F26B43"/>
          </p15:clr>
        </p15:guide>
        <p15:guide id="11" pos="2460" userDrawn="1">
          <p15:clr>
            <a:srgbClr val="F26B43"/>
          </p15:clr>
        </p15:guide>
        <p15:guide id="12" pos="2687" userDrawn="1">
          <p15:clr>
            <a:srgbClr val="F26B43"/>
          </p15:clr>
        </p15:guide>
        <p15:guide id="13" pos="2914" userDrawn="1">
          <p15:clr>
            <a:srgbClr val="F26B43"/>
          </p15:clr>
        </p15:guide>
        <p15:guide id="14" pos="3141" userDrawn="1">
          <p15:clr>
            <a:srgbClr val="F26B43"/>
          </p15:clr>
        </p15:guide>
        <p15:guide id="15" pos="3368" userDrawn="1">
          <p15:clr>
            <a:srgbClr val="F26B43"/>
          </p15:clr>
        </p15:guide>
        <p15:guide id="16" pos="3594" userDrawn="1">
          <p15:clr>
            <a:srgbClr val="F26B43"/>
          </p15:clr>
        </p15:guide>
        <p15:guide id="17" pos="3821" userDrawn="1">
          <p15:clr>
            <a:srgbClr val="F26B43"/>
          </p15:clr>
        </p15:guide>
        <p15:guide id="18" pos="4048" userDrawn="1">
          <p15:clr>
            <a:srgbClr val="F26B43"/>
          </p15:clr>
        </p15:guide>
        <p15:guide id="19" pos="4275" userDrawn="1">
          <p15:clr>
            <a:srgbClr val="F26B43"/>
          </p15:clr>
        </p15:guide>
        <p15:guide id="20" pos="4501" userDrawn="1">
          <p15:clr>
            <a:srgbClr val="F26B43"/>
          </p15:clr>
        </p15:guide>
        <p15:guide id="21" pos="4728" userDrawn="1">
          <p15:clr>
            <a:srgbClr val="F26B43"/>
          </p15:clr>
        </p15:guide>
        <p15:guide id="22" pos="4955" userDrawn="1">
          <p15:clr>
            <a:srgbClr val="F26B43"/>
          </p15:clr>
        </p15:guide>
        <p15:guide id="23" pos="5182" userDrawn="1">
          <p15:clr>
            <a:srgbClr val="F26B43"/>
          </p15:clr>
        </p15:guide>
        <p15:guide id="24" pos="5408" userDrawn="1">
          <p15:clr>
            <a:srgbClr val="F26B43"/>
          </p15:clr>
        </p15:guide>
        <p15:guide id="25" pos="5635" userDrawn="1">
          <p15:clr>
            <a:srgbClr val="F26B43"/>
          </p15:clr>
        </p15:guide>
        <p15:guide id="26" pos="5862" userDrawn="1">
          <p15:clr>
            <a:srgbClr val="F26B43"/>
          </p15:clr>
        </p15:guide>
        <p15:guide id="27" pos="6089" userDrawn="1">
          <p15:clr>
            <a:srgbClr val="F26B43"/>
          </p15:clr>
        </p15:guide>
        <p15:guide id="28" pos="6316" userDrawn="1">
          <p15:clr>
            <a:srgbClr val="F26B43"/>
          </p15:clr>
        </p15:guide>
        <p15:guide id="29" pos="6542" userDrawn="1">
          <p15:clr>
            <a:srgbClr val="F26B43"/>
          </p15:clr>
        </p15:guide>
        <p15:guide id="30" orient="horz" pos="113" userDrawn="1">
          <p15:clr>
            <a:srgbClr val="F26B43"/>
          </p15:clr>
        </p15:guide>
        <p15:guide id="31" orient="horz" pos="340" userDrawn="1">
          <p15:clr>
            <a:srgbClr val="F26B43"/>
          </p15:clr>
        </p15:guide>
        <p15:guide id="32" orient="horz" pos="567" userDrawn="1">
          <p15:clr>
            <a:srgbClr val="F26B43"/>
          </p15:clr>
        </p15:guide>
        <p15:guide id="33" orient="horz" pos="794" userDrawn="1">
          <p15:clr>
            <a:srgbClr val="F26B43"/>
          </p15:clr>
        </p15:guide>
        <p15:guide id="34" orient="horz" pos="1020" userDrawn="1">
          <p15:clr>
            <a:srgbClr val="F26B43"/>
          </p15:clr>
        </p15:guide>
        <p15:guide id="35" orient="horz" pos="1247" userDrawn="1">
          <p15:clr>
            <a:srgbClr val="F26B43"/>
          </p15:clr>
        </p15:guide>
        <p15:guide id="36" orient="horz" pos="1474" userDrawn="1">
          <p15:clr>
            <a:srgbClr val="F26B43"/>
          </p15:clr>
        </p15:guide>
        <p15:guide id="37" orient="horz" pos="1701" userDrawn="1">
          <p15:clr>
            <a:srgbClr val="F26B43"/>
          </p15:clr>
        </p15:guide>
        <p15:guide id="38" orient="horz" pos="1927" userDrawn="1">
          <p15:clr>
            <a:srgbClr val="F26B43"/>
          </p15:clr>
        </p15:guide>
        <p15:guide id="39" orient="horz" pos="2154" userDrawn="1">
          <p15:clr>
            <a:srgbClr val="F26B43"/>
          </p15:clr>
        </p15:guide>
        <p15:guide id="40" orient="horz" pos="2381" userDrawn="1">
          <p15:clr>
            <a:srgbClr val="F26B43"/>
          </p15:clr>
        </p15:guide>
        <p15:guide id="41" orient="horz" pos="2608" userDrawn="1">
          <p15:clr>
            <a:srgbClr val="F26B43"/>
          </p15:clr>
        </p15:guide>
        <p15:guide id="42" orient="horz" pos="2835" userDrawn="1">
          <p15:clr>
            <a:srgbClr val="F26B43"/>
          </p15:clr>
        </p15:guide>
        <p15:guide id="43" orient="horz" pos="3061" userDrawn="1">
          <p15:clr>
            <a:srgbClr val="F26B43"/>
          </p15:clr>
        </p15:guide>
        <p15:guide id="44" orient="horz" pos="3288" userDrawn="1">
          <p15:clr>
            <a:srgbClr val="F26B43"/>
          </p15:clr>
        </p15:guide>
        <p15:guide id="45" orient="horz" pos="3515" userDrawn="1">
          <p15:clr>
            <a:srgbClr val="F26B43"/>
          </p15:clr>
        </p15:guide>
        <p15:guide id="46" orient="horz" pos="3742" userDrawn="1">
          <p15:clr>
            <a:srgbClr val="F26B43"/>
          </p15:clr>
        </p15:guide>
        <p15:guide id="47" orient="horz" pos="3968" userDrawn="1">
          <p15:clr>
            <a:srgbClr val="F26B43"/>
          </p15:clr>
        </p15:guide>
        <p15:guide id="48" orient="horz" pos="4195" userDrawn="1">
          <p15:clr>
            <a:srgbClr val="F26B43"/>
          </p15:clr>
        </p15:guide>
        <p15:guide id="49" orient="horz" pos="4422" userDrawn="1">
          <p15:clr>
            <a:srgbClr val="F26B43"/>
          </p15:clr>
        </p15:guide>
        <p15:guide id="50" orient="horz" pos="464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hyperlink" Target="https://www.facebook.com/crisisresponse" TargetMode="Externa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hyperlink" Target="https://wnhis.kans.pl/blog/do-studentow-406" TargetMode="Externa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hyperlink" Target="mailto:____@company.com" TargetMode="Externa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hyperlink" Target="https://useworkshop.com/blog/11-examples-of-holding-statements/#:~:text=%EE%80%80A%20holding%20statement%EE%80%81" TargetMode="External"/><Relationship Id="rId2" Type="http://schemas.openxmlformats.org/officeDocument/2006/relationships/hyperlink" Target="https://changemanagementinsight.com/important-steps-in-crisis-communication/" TargetMode="Externa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a:extLst>
              <a:ext uri="{FF2B5EF4-FFF2-40B4-BE49-F238E27FC236}">
                <a16:creationId xmlns:a16="http://schemas.microsoft.com/office/drawing/2014/main" id="{2726208F-D6F7-1381-5132-3B60A6BFE74B}"/>
              </a:ext>
            </a:extLst>
          </p:cNvPr>
          <p:cNvSpPr>
            <a:spLocks noGrp="1"/>
          </p:cNvSpPr>
          <p:nvPr>
            <p:ph type="ctrTitle"/>
          </p:nvPr>
        </p:nvSpPr>
        <p:spPr>
          <a:xfrm>
            <a:off x="1385877" y="3070227"/>
            <a:ext cx="7920115" cy="1717722"/>
          </a:xfrm>
        </p:spPr>
        <p:txBody>
          <a:bodyPr>
            <a:normAutofit fontScale="90000"/>
          </a:bodyPr>
          <a:lstStyle/>
          <a:p>
            <a:r>
              <a:rPr lang="pl-PL" dirty="0"/>
              <a:t>Warsztat 9: Działania komunikacyjne w sytuacji kryzysowej - komunikacja zewnętrzna w warunkach kryzysu. </a:t>
            </a:r>
            <a:br>
              <a:rPr lang="pl-PL" dirty="0"/>
            </a:br>
            <a:r>
              <a:rPr lang="pl-PL" sz="1200" dirty="0"/>
              <a:t>Opracowała: dr Justyna Bagińska</a:t>
            </a:r>
          </a:p>
        </p:txBody>
      </p:sp>
      <p:sp>
        <p:nvSpPr>
          <p:cNvPr id="5" name="Podtytuł 4">
            <a:extLst>
              <a:ext uri="{FF2B5EF4-FFF2-40B4-BE49-F238E27FC236}">
                <a16:creationId xmlns:a16="http://schemas.microsoft.com/office/drawing/2014/main" id="{0F4B11A1-2445-C731-5567-0EBA6FAF8969}"/>
              </a:ext>
            </a:extLst>
          </p:cNvPr>
          <p:cNvSpPr>
            <a:spLocks noGrp="1"/>
          </p:cNvSpPr>
          <p:nvPr>
            <p:ph type="subTitle" idx="1"/>
          </p:nvPr>
        </p:nvSpPr>
        <p:spPr>
          <a:xfrm>
            <a:off x="1385810" y="4859957"/>
            <a:ext cx="7920115" cy="1081837"/>
          </a:xfrm>
        </p:spPr>
        <p:txBody>
          <a:bodyPr>
            <a:noAutofit/>
          </a:bodyPr>
          <a:lstStyle/>
          <a:p>
            <a:pPr>
              <a:lnSpc>
                <a:spcPct val="150000"/>
              </a:lnSpc>
              <a:spcBef>
                <a:spcPts val="0"/>
              </a:spcBef>
            </a:pPr>
            <a:endParaRPr lang="pl-PL" sz="1400" dirty="0"/>
          </a:p>
          <a:p>
            <a:pPr algn="ctr">
              <a:lnSpc>
                <a:spcPct val="150000"/>
              </a:lnSpc>
              <a:spcBef>
                <a:spcPts val="0"/>
              </a:spcBef>
            </a:pPr>
            <a:r>
              <a:rPr lang="pl-PL" sz="1100" dirty="0"/>
              <a:t>Projekt pod nazwą Kompetencje jutra - modyfikacja wybranych kierunków studiów w Karkonoskiej Akademii Nauk Stosowanych w Jeleniej Górze realizowany w ramach programu </a:t>
            </a:r>
          </a:p>
          <a:p>
            <a:pPr algn="ctr">
              <a:lnSpc>
                <a:spcPct val="150000"/>
              </a:lnSpc>
              <a:spcBef>
                <a:spcPts val="0"/>
              </a:spcBef>
            </a:pPr>
            <a:r>
              <a:rPr lang="pl-PL" sz="1100" dirty="0"/>
              <a:t>Fundusze Europejskie dla Rozwoju Społecznego 2021-2027</a:t>
            </a:r>
          </a:p>
          <a:p>
            <a:pPr>
              <a:lnSpc>
                <a:spcPts val="1150"/>
              </a:lnSpc>
              <a:spcBef>
                <a:spcPts val="0"/>
              </a:spcBef>
            </a:pPr>
            <a:endParaRPr lang="pl-PL" sz="1400" dirty="0"/>
          </a:p>
        </p:txBody>
      </p:sp>
      <p:sp>
        <p:nvSpPr>
          <p:cNvPr id="2" name="Symbol zastępczy daty 1">
            <a:extLst>
              <a:ext uri="{FF2B5EF4-FFF2-40B4-BE49-F238E27FC236}">
                <a16:creationId xmlns:a16="http://schemas.microsoft.com/office/drawing/2014/main" id="{01A395D3-35E7-4FC6-9F13-A51704F85134}"/>
              </a:ext>
            </a:extLst>
          </p:cNvPr>
          <p:cNvSpPr>
            <a:spLocks noGrp="1"/>
          </p:cNvSpPr>
          <p:nvPr>
            <p:ph type="dt" sz="half" idx="10"/>
          </p:nvPr>
        </p:nvSpPr>
        <p:spPr/>
        <p:txBody>
          <a:bodyPr/>
          <a:lstStyle/>
          <a:p>
            <a:fld id="{A83385F5-A64F-428D-9CAC-5D502640F501}" type="datetime1">
              <a:rPr lang="pl-PL" smtClean="0"/>
              <a:t>22.06.2025</a:t>
            </a:fld>
            <a:endParaRPr lang="pl-PL" dirty="0"/>
          </a:p>
        </p:txBody>
      </p:sp>
    </p:spTree>
    <p:extLst>
      <p:ext uri="{BB962C8B-B14F-4D97-AF65-F5344CB8AC3E}">
        <p14:creationId xmlns:p14="http://schemas.microsoft.com/office/powerpoint/2010/main" val="10616822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524B10C-FC71-EA25-F10A-F662FB337DDE}"/>
              </a:ext>
            </a:extLst>
          </p:cNvPr>
          <p:cNvSpPr>
            <a:spLocks noGrp="1"/>
          </p:cNvSpPr>
          <p:nvPr>
            <p:ph type="title"/>
          </p:nvPr>
        </p:nvSpPr>
        <p:spPr/>
        <p:txBody>
          <a:bodyPr/>
          <a:lstStyle/>
          <a:p>
            <a:r>
              <a:rPr lang="pl-PL" i="1" dirty="0"/>
              <a:t>Odpowiadanie na telefony mediów oraz na telefony krewnych </a:t>
            </a:r>
            <a:endParaRPr lang="en-GB" dirty="0"/>
          </a:p>
        </p:txBody>
      </p:sp>
      <p:sp>
        <p:nvSpPr>
          <p:cNvPr id="3" name="Symbol zastępczy zawartości 2">
            <a:extLst>
              <a:ext uri="{FF2B5EF4-FFF2-40B4-BE49-F238E27FC236}">
                <a16:creationId xmlns:a16="http://schemas.microsoft.com/office/drawing/2014/main" id="{93617F5D-C5C6-9B2C-002F-DF8633FC872F}"/>
              </a:ext>
            </a:extLst>
          </p:cNvPr>
          <p:cNvSpPr>
            <a:spLocks noGrp="1"/>
          </p:cNvSpPr>
          <p:nvPr>
            <p:ph idx="1"/>
          </p:nvPr>
        </p:nvSpPr>
        <p:spPr/>
        <p:txBody>
          <a:bodyPr/>
          <a:lstStyle/>
          <a:p>
            <a:r>
              <a:rPr lang="pl-PL" dirty="0"/>
              <a:t>korzystne jest stworzenie jednego miejsca: centrum informacji, dzięki temu główna centrala nie będzie nadmiernie obciążona. </a:t>
            </a:r>
          </a:p>
          <a:p>
            <a:r>
              <a:rPr lang="pl-PL" dirty="0"/>
              <a:t>Ważne jest, aby stosować dzienniki rejestrujące rozmowy przychodzące dla każdego członka zespołu, umieścić tablicę na pozostawianie ważnych krótkich informacji. </a:t>
            </a:r>
          </a:p>
          <a:p>
            <a:r>
              <a:rPr lang="pl-PL" dirty="0"/>
              <a:t>Niezwykle odpowiedzialnym zadaniem jest komunikacja z rodzinami pracowników poszkodowanych, która powinna być prowadzona ze współczuciem i rzeczową, pełną informacją.</a:t>
            </a:r>
          </a:p>
          <a:p>
            <a:r>
              <a:rPr lang="pl-PL" b="1" dirty="0"/>
              <a:t>Jeżeli nie jesteśmy w stanie prawidłowo zorganizować kontaktu z poszkodowanymi i ich rodzinami w ramach metod tradycyjnych – warto wybrać inne formy/narzędzia komunikacji społecznej.</a:t>
            </a:r>
            <a:endParaRPr lang="pl-PL" dirty="0"/>
          </a:p>
          <a:p>
            <a:pPr marL="0" indent="0">
              <a:buNone/>
            </a:pPr>
            <a:endParaRPr lang="pl-PL" dirty="0"/>
          </a:p>
          <a:p>
            <a:endParaRPr lang="en-GB" dirty="0"/>
          </a:p>
        </p:txBody>
      </p:sp>
      <p:sp>
        <p:nvSpPr>
          <p:cNvPr id="4" name="Symbol zastępczy numeru slajdu 3">
            <a:extLst>
              <a:ext uri="{FF2B5EF4-FFF2-40B4-BE49-F238E27FC236}">
                <a16:creationId xmlns:a16="http://schemas.microsoft.com/office/drawing/2014/main" id="{2DF9B2EC-AB9C-44F6-E3C0-A55274EE504C}"/>
              </a:ext>
            </a:extLst>
          </p:cNvPr>
          <p:cNvSpPr>
            <a:spLocks noGrp="1"/>
          </p:cNvSpPr>
          <p:nvPr>
            <p:ph type="sldNum" sz="quarter" idx="10"/>
          </p:nvPr>
        </p:nvSpPr>
        <p:spPr/>
        <p:txBody>
          <a:bodyPr/>
          <a:lstStyle/>
          <a:p>
            <a:fld id="{EB4015AA-59F6-416B-87A6-8E3D940284E2}" type="slidenum">
              <a:rPr lang="pl-PL" smtClean="0"/>
              <a:pPr/>
              <a:t>10</a:t>
            </a:fld>
            <a:endParaRPr lang="pl-PL" dirty="0"/>
          </a:p>
        </p:txBody>
      </p:sp>
    </p:spTree>
    <p:extLst>
      <p:ext uri="{BB962C8B-B14F-4D97-AF65-F5344CB8AC3E}">
        <p14:creationId xmlns:p14="http://schemas.microsoft.com/office/powerpoint/2010/main" val="14738404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D90D013-80AB-0450-34EC-B0D7B0DB65EC}"/>
              </a:ext>
            </a:extLst>
          </p:cNvPr>
          <p:cNvSpPr>
            <a:spLocks noGrp="1"/>
          </p:cNvSpPr>
          <p:nvPr>
            <p:ph type="title"/>
          </p:nvPr>
        </p:nvSpPr>
        <p:spPr/>
        <p:txBody>
          <a:bodyPr/>
          <a:lstStyle/>
          <a:p>
            <a:r>
              <a:rPr lang="pl-PL" i="1" dirty="0"/>
              <a:t>Strona internetowa podmiotu </a:t>
            </a:r>
            <a:endParaRPr lang="en-GB" dirty="0"/>
          </a:p>
        </p:txBody>
      </p:sp>
      <p:sp>
        <p:nvSpPr>
          <p:cNvPr id="3" name="Symbol zastępczy zawartości 2">
            <a:extLst>
              <a:ext uri="{FF2B5EF4-FFF2-40B4-BE49-F238E27FC236}">
                <a16:creationId xmlns:a16="http://schemas.microsoft.com/office/drawing/2014/main" id="{B74E3EF1-04CF-8ACE-856E-E7C4049758C6}"/>
              </a:ext>
            </a:extLst>
          </p:cNvPr>
          <p:cNvSpPr>
            <a:spLocks noGrp="1"/>
          </p:cNvSpPr>
          <p:nvPr>
            <p:ph idx="1"/>
          </p:nvPr>
        </p:nvSpPr>
        <p:spPr/>
        <p:txBody>
          <a:bodyPr/>
          <a:lstStyle/>
          <a:p>
            <a:r>
              <a:rPr lang="pl-PL" dirty="0"/>
              <a:t>może zapewnić szybki i skuteczny środek bezpiecznej komunikacji z otoczeniem bez ryzyka nadinterpretacji ze strony mediów.</a:t>
            </a:r>
          </a:p>
          <a:p>
            <a:endParaRPr lang="en-GB" dirty="0"/>
          </a:p>
        </p:txBody>
      </p:sp>
      <p:sp>
        <p:nvSpPr>
          <p:cNvPr id="4" name="Symbol zastępczy numeru slajdu 3">
            <a:extLst>
              <a:ext uri="{FF2B5EF4-FFF2-40B4-BE49-F238E27FC236}">
                <a16:creationId xmlns:a16="http://schemas.microsoft.com/office/drawing/2014/main" id="{DAD4B9BF-5A30-38B2-2206-4056C0B696EC}"/>
              </a:ext>
            </a:extLst>
          </p:cNvPr>
          <p:cNvSpPr>
            <a:spLocks noGrp="1"/>
          </p:cNvSpPr>
          <p:nvPr>
            <p:ph type="sldNum" sz="quarter" idx="10"/>
          </p:nvPr>
        </p:nvSpPr>
        <p:spPr/>
        <p:txBody>
          <a:bodyPr/>
          <a:lstStyle/>
          <a:p>
            <a:fld id="{EB4015AA-59F6-416B-87A6-8E3D940284E2}" type="slidenum">
              <a:rPr lang="pl-PL" smtClean="0"/>
              <a:pPr/>
              <a:t>11</a:t>
            </a:fld>
            <a:endParaRPr lang="pl-PL" dirty="0"/>
          </a:p>
        </p:txBody>
      </p:sp>
      <p:pic>
        <p:nvPicPr>
          <p:cNvPr id="6" name="Obraz 5">
            <a:extLst>
              <a:ext uri="{FF2B5EF4-FFF2-40B4-BE49-F238E27FC236}">
                <a16:creationId xmlns:a16="http://schemas.microsoft.com/office/drawing/2014/main" id="{67663214-4EF0-7442-8BC4-B9B2479CF0B2}"/>
              </a:ext>
            </a:extLst>
          </p:cNvPr>
          <p:cNvPicPr>
            <a:picLocks noChangeAspect="1"/>
          </p:cNvPicPr>
          <p:nvPr/>
        </p:nvPicPr>
        <p:blipFill>
          <a:blip r:embed="rId2"/>
          <a:srcRect b="2663"/>
          <a:stretch>
            <a:fillRect/>
          </a:stretch>
        </p:blipFill>
        <p:spPr>
          <a:xfrm>
            <a:off x="1289703" y="3059838"/>
            <a:ext cx="8112023" cy="3816343"/>
          </a:xfrm>
          <a:prstGeom prst="rect">
            <a:avLst/>
          </a:prstGeom>
        </p:spPr>
      </p:pic>
    </p:spTree>
    <p:extLst>
      <p:ext uri="{BB962C8B-B14F-4D97-AF65-F5344CB8AC3E}">
        <p14:creationId xmlns:p14="http://schemas.microsoft.com/office/powerpoint/2010/main" val="12089981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C9CC9B1-B768-C4A0-60BC-2840FF5DDF75}"/>
              </a:ext>
            </a:extLst>
          </p:cNvPr>
          <p:cNvSpPr>
            <a:spLocks noGrp="1"/>
          </p:cNvSpPr>
          <p:nvPr>
            <p:ph type="title"/>
          </p:nvPr>
        </p:nvSpPr>
        <p:spPr/>
        <p:txBody>
          <a:bodyPr/>
          <a:lstStyle/>
          <a:p>
            <a:r>
              <a:rPr lang="pl-PL" i="1" dirty="0"/>
              <a:t>Komunikacja bezpośrednia – media społecznościowe podmiotu</a:t>
            </a:r>
            <a:endParaRPr lang="en-GB" i="1" dirty="0"/>
          </a:p>
        </p:txBody>
      </p:sp>
      <p:sp>
        <p:nvSpPr>
          <p:cNvPr id="3" name="Symbol zastępczy zawartości 2">
            <a:extLst>
              <a:ext uri="{FF2B5EF4-FFF2-40B4-BE49-F238E27FC236}">
                <a16:creationId xmlns:a16="http://schemas.microsoft.com/office/drawing/2014/main" id="{B2DA6C76-9503-5522-9944-A63A16D1CFD7}"/>
              </a:ext>
            </a:extLst>
          </p:cNvPr>
          <p:cNvSpPr>
            <a:spLocks noGrp="1"/>
          </p:cNvSpPr>
          <p:nvPr>
            <p:ph idx="1"/>
          </p:nvPr>
        </p:nvSpPr>
        <p:spPr/>
        <p:txBody>
          <a:bodyPr/>
          <a:lstStyle/>
          <a:p>
            <a:r>
              <a:rPr lang="pl-PL" dirty="0"/>
              <a:t>Media społecznościowe stanowią </a:t>
            </a:r>
            <a:r>
              <a:rPr lang="pl-PL" b="1" dirty="0"/>
              <a:t>doskonałe narzędzie porozumiewania się ze społeczeństwem w sytuacjach kryzysowych</a:t>
            </a:r>
            <a:r>
              <a:rPr lang="pl-PL" dirty="0"/>
              <a:t>. Służą głównie do pomocy w reagowaniu, podawaniu społeczeństwu informacji przydatnych. Można je wykorzystywać zarówno w przypadku ataków terrorystycznych jak i kryzysów wynikających z działania sił natury.</a:t>
            </a:r>
          </a:p>
          <a:p>
            <a:r>
              <a:rPr lang="pl-PL" dirty="0"/>
              <a:t>Na przykład po zamachach w Paryżu w 2015 roku, Facebook aktywował usługę </a:t>
            </a:r>
            <a:r>
              <a:rPr lang="pl-PL" b="1" dirty="0" err="1"/>
              <a:t>Safety</a:t>
            </a:r>
            <a:r>
              <a:rPr lang="pl-PL" b="1" dirty="0"/>
              <a:t> </a:t>
            </a:r>
            <a:r>
              <a:rPr lang="pl-PL" b="1" dirty="0" err="1"/>
              <a:t>Check</a:t>
            </a:r>
            <a:r>
              <a:rPr lang="pl-PL" dirty="0"/>
              <a:t>. Użytkownicy portalu z obszaru zagrożonego otrzymali pytanie o swój stan. Jednym kliknięciem osoba pytana mogła potwierdzić, że jest bezpieczna. Wówczas wszyscy „znajomi” na Facebooku byli powiadomieni, że danej osobie nic nie grozi. To rozwiązanie oparte na usługach Google było także testowane podczas kolejnych niebezpiecznych wydarzeń i sprawdza się znakomicie.</a:t>
            </a:r>
          </a:p>
          <a:p>
            <a:endParaRPr lang="en-GB" dirty="0"/>
          </a:p>
        </p:txBody>
      </p:sp>
      <p:sp>
        <p:nvSpPr>
          <p:cNvPr id="4" name="Symbol zastępczy numeru slajdu 3">
            <a:extLst>
              <a:ext uri="{FF2B5EF4-FFF2-40B4-BE49-F238E27FC236}">
                <a16:creationId xmlns:a16="http://schemas.microsoft.com/office/drawing/2014/main" id="{B88542F4-2E9B-1A8C-577C-3F74C87BEEA3}"/>
              </a:ext>
            </a:extLst>
          </p:cNvPr>
          <p:cNvSpPr>
            <a:spLocks noGrp="1"/>
          </p:cNvSpPr>
          <p:nvPr>
            <p:ph type="sldNum" sz="quarter" idx="10"/>
          </p:nvPr>
        </p:nvSpPr>
        <p:spPr/>
        <p:txBody>
          <a:bodyPr/>
          <a:lstStyle/>
          <a:p>
            <a:fld id="{EB4015AA-59F6-416B-87A6-8E3D940284E2}" type="slidenum">
              <a:rPr lang="pl-PL" smtClean="0"/>
              <a:pPr/>
              <a:t>12</a:t>
            </a:fld>
            <a:endParaRPr lang="pl-PL" dirty="0"/>
          </a:p>
        </p:txBody>
      </p:sp>
    </p:spTree>
    <p:extLst>
      <p:ext uri="{BB962C8B-B14F-4D97-AF65-F5344CB8AC3E}">
        <p14:creationId xmlns:p14="http://schemas.microsoft.com/office/powerpoint/2010/main" val="10409146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BDF5D80-B887-656A-E85B-DB7B4BDCD0B2}"/>
              </a:ext>
            </a:extLst>
          </p:cNvPr>
          <p:cNvSpPr>
            <a:spLocks noGrp="1"/>
          </p:cNvSpPr>
          <p:nvPr>
            <p:ph type="title"/>
          </p:nvPr>
        </p:nvSpPr>
        <p:spPr>
          <a:xfrm>
            <a:off x="999669" y="251445"/>
            <a:ext cx="8640381" cy="1080001"/>
          </a:xfrm>
        </p:spPr>
        <p:txBody>
          <a:bodyPr/>
          <a:lstStyle/>
          <a:p>
            <a:r>
              <a:rPr lang="pl-PL" dirty="0"/>
              <a:t>Przykład:</a:t>
            </a:r>
            <a:endParaRPr lang="en-GB" dirty="0"/>
          </a:p>
        </p:txBody>
      </p:sp>
      <p:pic>
        <p:nvPicPr>
          <p:cNvPr id="6" name="Symbol zastępczy zawartości 5">
            <a:extLst>
              <a:ext uri="{FF2B5EF4-FFF2-40B4-BE49-F238E27FC236}">
                <a16:creationId xmlns:a16="http://schemas.microsoft.com/office/drawing/2014/main" id="{F360F455-6DDF-DAF9-E1AC-18B5BC62935D}"/>
              </a:ext>
            </a:extLst>
          </p:cNvPr>
          <p:cNvPicPr>
            <a:picLocks noGrp="1" noChangeAspect="1"/>
          </p:cNvPicPr>
          <p:nvPr>
            <p:ph idx="1"/>
          </p:nvPr>
        </p:nvPicPr>
        <p:blipFill>
          <a:blip r:embed="rId2"/>
          <a:stretch>
            <a:fillRect/>
          </a:stretch>
        </p:blipFill>
        <p:spPr>
          <a:xfrm>
            <a:off x="881410" y="768418"/>
            <a:ext cx="8640763" cy="2750159"/>
          </a:xfrm>
        </p:spPr>
      </p:pic>
      <p:sp>
        <p:nvSpPr>
          <p:cNvPr id="4" name="Symbol zastępczy numeru slajdu 3">
            <a:extLst>
              <a:ext uri="{FF2B5EF4-FFF2-40B4-BE49-F238E27FC236}">
                <a16:creationId xmlns:a16="http://schemas.microsoft.com/office/drawing/2014/main" id="{E828C9E7-7CEB-487F-CF4D-05BF4893AA98}"/>
              </a:ext>
            </a:extLst>
          </p:cNvPr>
          <p:cNvSpPr>
            <a:spLocks noGrp="1"/>
          </p:cNvSpPr>
          <p:nvPr>
            <p:ph type="sldNum" sz="quarter" idx="10"/>
          </p:nvPr>
        </p:nvSpPr>
        <p:spPr/>
        <p:txBody>
          <a:bodyPr/>
          <a:lstStyle/>
          <a:p>
            <a:fld id="{EB4015AA-59F6-416B-87A6-8E3D940284E2}" type="slidenum">
              <a:rPr lang="pl-PL" smtClean="0"/>
              <a:pPr/>
              <a:t>13</a:t>
            </a:fld>
            <a:endParaRPr lang="pl-PL" dirty="0"/>
          </a:p>
        </p:txBody>
      </p:sp>
      <p:pic>
        <p:nvPicPr>
          <p:cNvPr id="8" name="Obraz 7">
            <a:extLst>
              <a:ext uri="{FF2B5EF4-FFF2-40B4-BE49-F238E27FC236}">
                <a16:creationId xmlns:a16="http://schemas.microsoft.com/office/drawing/2014/main" id="{8462BC06-CE4D-5587-DAB7-FB0A3333CED3}"/>
              </a:ext>
            </a:extLst>
          </p:cNvPr>
          <p:cNvPicPr>
            <a:picLocks noChangeAspect="1"/>
          </p:cNvPicPr>
          <p:nvPr/>
        </p:nvPicPr>
        <p:blipFill>
          <a:blip r:embed="rId3"/>
          <a:stretch>
            <a:fillRect/>
          </a:stretch>
        </p:blipFill>
        <p:spPr>
          <a:xfrm>
            <a:off x="1448718" y="3622861"/>
            <a:ext cx="7506146" cy="3486976"/>
          </a:xfrm>
          <a:prstGeom prst="rect">
            <a:avLst/>
          </a:prstGeom>
        </p:spPr>
      </p:pic>
    </p:spTree>
    <p:extLst>
      <p:ext uri="{BB962C8B-B14F-4D97-AF65-F5344CB8AC3E}">
        <p14:creationId xmlns:p14="http://schemas.microsoft.com/office/powerpoint/2010/main" val="25619487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9EE758B-972D-CB17-E005-ABFE2615CD26}"/>
              </a:ext>
            </a:extLst>
          </p:cNvPr>
          <p:cNvSpPr>
            <a:spLocks noGrp="1"/>
          </p:cNvSpPr>
          <p:nvPr>
            <p:ph type="title"/>
          </p:nvPr>
        </p:nvSpPr>
        <p:spPr/>
        <p:txBody>
          <a:bodyPr/>
          <a:lstStyle/>
          <a:p>
            <a:r>
              <a:rPr lang="pl-PL" dirty="0"/>
              <a:t>Zadanie:</a:t>
            </a:r>
            <a:endParaRPr lang="en-GB" dirty="0"/>
          </a:p>
        </p:txBody>
      </p:sp>
      <p:sp>
        <p:nvSpPr>
          <p:cNvPr id="3" name="Symbol zastępczy zawartości 2">
            <a:extLst>
              <a:ext uri="{FF2B5EF4-FFF2-40B4-BE49-F238E27FC236}">
                <a16:creationId xmlns:a16="http://schemas.microsoft.com/office/drawing/2014/main" id="{B2344D9F-1BD0-FAF6-CAF1-8EB7B30E87F2}"/>
              </a:ext>
            </a:extLst>
          </p:cNvPr>
          <p:cNvSpPr>
            <a:spLocks noGrp="1"/>
          </p:cNvSpPr>
          <p:nvPr>
            <p:ph idx="1"/>
          </p:nvPr>
        </p:nvSpPr>
        <p:spPr/>
        <p:txBody>
          <a:bodyPr/>
          <a:lstStyle/>
          <a:p>
            <a:r>
              <a:rPr lang="pl-PL" dirty="0"/>
              <a:t>Zadanie wykonujemy indywidualnie.</a:t>
            </a:r>
          </a:p>
          <a:p>
            <a:r>
              <a:rPr lang="pl-PL" dirty="0"/>
              <a:t>Czas: 10 minut</a:t>
            </a:r>
          </a:p>
          <a:p>
            <a:r>
              <a:rPr lang="pl-PL" dirty="0"/>
              <a:t>Zaloguj się na swojego Facebooka i znajdź „centrum sytuacji kryzysowych”. </a:t>
            </a:r>
          </a:p>
          <a:p>
            <a:r>
              <a:rPr lang="pl-PL" dirty="0" err="1">
                <a:hlinkClick r:id="rId2"/>
              </a:rPr>
              <a:t>https</a:t>
            </a:r>
            <a:r>
              <a:rPr lang="pl-PL" dirty="0">
                <a:hlinkClick r:id="rId2"/>
              </a:rPr>
              <a:t>://</a:t>
            </a:r>
            <a:r>
              <a:rPr lang="pl-PL" dirty="0" err="1">
                <a:hlinkClick r:id="rId2"/>
              </a:rPr>
              <a:t>www.facebook.com</a:t>
            </a:r>
            <a:r>
              <a:rPr lang="pl-PL" dirty="0">
                <a:hlinkClick r:id="rId2"/>
              </a:rPr>
              <a:t>/</a:t>
            </a:r>
            <a:r>
              <a:rPr lang="pl-PL" dirty="0" err="1">
                <a:hlinkClick r:id="rId2"/>
              </a:rPr>
              <a:t>crisisresponse</a:t>
            </a:r>
            <a:endParaRPr lang="pl-PL" dirty="0"/>
          </a:p>
          <a:p>
            <a:r>
              <a:rPr lang="pl-PL" dirty="0"/>
              <a:t>Wejdź w jedną z informacji dotyczących dziejących się obecnie kryzysów na świecie - „Dowiedz się więcej”. Jakie informacje są tam dostępne? Co można zrobić? Czy skorzystałbyś z opcji powiadomienia innych osób, że jesteś w sytuacji kryzysowej w ten sposób? </a:t>
            </a:r>
            <a:endParaRPr lang="en-GB" dirty="0"/>
          </a:p>
        </p:txBody>
      </p:sp>
      <p:sp>
        <p:nvSpPr>
          <p:cNvPr id="4" name="Symbol zastępczy numeru slajdu 3">
            <a:extLst>
              <a:ext uri="{FF2B5EF4-FFF2-40B4-BE49-F238E27FC236}">
                <a16:creationId xmlns:a16="http://schemas.microsoft.com/office/drawing/2014/main" id="{E4DA94F8-98C4-180D-7EB9-68E5C3ECED80}"/>
              </a:ext>
            </a:extLst>
          </p:cNvPr>
          <p:cNvSpPr>
            <a:spLocks noGrp="1"/>
          </p:cNvSpPr>
          <p:nvPr>
            <p:ph type="sldNum" sz="quarter" idx="10"/>
          </p:nvPr>
        </p:nvSpPr>
        <p:spPr/>
        <p:txBody>
          <a:bodyPr/>
          <a:lstStyle/>
          <a:p>
            <a:fld id="{EB4015AA-59F6-416B-87A6-8E3D940284E2}" type="slidenum">
              <a:rPr lang="pl-PL" smtClean="0"/>
              <a:pPr/>
              <a:t>14</a:t>
            </a:fld>
            <a:endParaRPr lang="pl-PL" dirty="0"/>
          </a:p>
        </p:txBody>
      </p:sp>
    </p:spTree>
    <p:extLst>
      <p:ext uri="{BB962C8B-B14F-4D97-AF65-F5344CB8AC3E}">
        <p14:creationId xmlns:p14="http://schemas.microsoft.com/office/powerpoint/2010/main" val="26104064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a:extLst>
              <a:ext uri="{FF2B5EF4-FFF2-40B4-BE49-F238E27FC236}">
                <a16:creationId xmlns:a16="http://schemas.microsoft.com/office/drawing/2014/main" id="{D5BE1A30-E241-524B-057F-ACB71298290C}"/>
              </a:ext>
            </a:extLst>
          </p:cNvPr>
          <p:cNvSpPr>
            <a:spLocks noGrp="1"/>
          </p:cNvSpPr>
          <p:nvPr>
            <p:ph type="title"/>
          </p:nvPr>
        </p:nvSpPr>
        <p:spPr>
          <a:xfrm>
            <a:off x="1037205" y="401078"/>
            <a:ext cx="8640381" cy="1080001"/>
          </a:xfrm>
        </p:spPr>
        <p:txBody>
          <a:bodyPr/>
          <a:lstStyle/>
          <a:p>
            <a:r>
              <a:rPr lang="pl-PL" dirty="0"/>
              <a:t>Przykład: Rządowe Centrum Bezpieczeństwa (</a:t>
            </a:r>
            <a:r>
              <a:rPr lang="pl-PL" dirty="0" err="1"/>
              <a:t>RCB</a:t>
            </a:r>
            <a:r>
              <a:rPr lang="pl-PL" dirty="0"/>
              <a:t>)</a:t>
            </a:r>
            <a:endParaRPr lang="en-GB" dirty="0"/>
          </a:p>
        </p:txBody>
      </p:sp>
      <p:sp>
        <p:nvSpPr>
          <p:cNvPr id="3" name="Symbol zastępczy zawartości 2">
            <a:extLst>
              <a:ext uri="{FF2B5EF4-FFF2-40B4-BE49-F238E27FC236}">
                <a16:creationId xmlns:a16="http://schemas.microsoft.com/office/drawing/2014/main" id="{6072CF2B-BABC-D91D-264B-9257B75F35F5}"/>
              </a:ext>
            </a:extLst>
          </p:cNvPr>
          <p:cNvSpPr>
            <a:spLocks noGrp="1"/>
          </p:cNvSpPr>
          <p:nvPr>
            <p:ph sz="half" idx="1"/>
          </p:nvPr>
        </p:nvSpPr>
        <p:spPr>
          <a:xfrm>
            <a:off x="857596" y="1691605"/>
            <a:ext cx="4499800" cy="5040000"/>
          </a:xfrm>
        </p:spPr>
        <p:txBody>
          <a:bodyPr>
            <a:normAutofit/>
          </a:bodyPr>
          <a:lstStyle/>
          <a:p>
            <a:r>
              <a:rPr lang="pl-PL" dirty="0"/>
              <a:t>W Polsce media społecznościowe są wykorzystywane </a:t>
            </a:r>
            <a:r>
              <a:rPr lang="pl-PL" b="1" dirty="0"/>
              <a:t>głównie przy zarządzaniu kryzysem spowodowanym przez klęski żywiołowe</a:t>
            </a:r>
            <a:r>
              <a:rPr lang="pl-PL" dirty="0"/>
              <a:t>. Profile, między innymi Rządowego Centrum Bezpieczeństwa, ostrzegają przed niebezpiecznymi zjawiskami meteorologicznymi oraz promują prawidłowe zachowania podczas ich występowania. </a:t>
            </a:r>
          </a:p>
          <a:p>
            <a:r>
              <a:rPr lang="pl-PL" dirty="0"/>
              <a:t>Z roku na rok coraz więcej lokalnych centrów zarządzania kryzysowego wykorzystuje media społecznościowe do komunikacji z mieszkańcami w sytuacjach kryzysowych.</a:t>
            </a:r>
          </a:p>
          <a:p>
            <a:endParaRPr lang="en-GB" dirty="0"/>
          </a:p>
        </p:txBody>
      </p:sp>
      <p:pic>
        <p:nvPicPr>
          <p:cNvPr id="8" name="Symbol zastępczy zawartości 7">
            <a:extLst>
              <a:ext uri="{FF2B5EF4-FFF2-40B4-BE49-F238E27FC236}">
                <a16:creationId xmlns:a16="http://schemas.microsoft.com/office/drawing/2014/main" id="{5DF9BA7D-F5B6-5D54-1868-72EECAD79732}"/>
              </a:ext>
            </a:extLst>
          </p:cNvPr>
          <p:cNvPicPr>
            <a:picLocks noGrp="1" noChangeAspect="1"/>
          </p:cNvPicPr>
          <p:nvPr>
            <p:ph sz="half" idx="2"/>
          </p:nvPr>
        </p:nvPicPr>
        <p:blipFill>
          <a:blip r:embed="rId2"/>
          <a:stretch>
            <a:fillRect/>
          </a:stretch>
        </p:blipFill>
        <p:spPr>
          <a:xfrm>
            <a:off x="5705606" y="1947983"/>
            <a:ext cx="4140200" cy="4115730"/>
          </a:xfrm>
        </p:spPr>
      </p:pic>
      <p:sp>
        <p:nvSpPr>
          <p:cNvPr id="4" name="Symbol zastępczy numeru slajdu 3">
            <a:extLst>
              <a:ext uri="{FF2B5EF4-FFF2-40B4-BE49-F238E27FC236}">
                <a16:creationId xmlns:a16="http://schemas.microsoft.com/office/drawing/2014/main" id="{86CFB637-2976-D439-D8FB-13D8CDD359B5}"/>
              </a:ext>
            </a:extLst>
          </p:cNvPr>
          <p:cNvSpPr>
            <a:spLocks noGrp="1"/>
          </p:cNvSpPr>
          <p:nvPr>
            <p:ph type="sldNum" sz="quarter" idx="10"/>
          </p:nvPr>
        </p:nvSpPr>
        <p:spPr/>
        <p:txBody>
          <a:bodyPr/>
          <a:lstStyle/>
          <a:p>
            <a:fld id="{EB4015AA-59F6-416B-87A6-8E3D940284E2}" type="slidenum">
              <a:rPr lang="pl-PL" smtClean="0"/>
              <a:pPr/>
              <a:t>15</a:t>
            </a:fld>
            <a:endParaRPr lang="pl-PL" dirty="0"/>
          </a:p>
        </p:txBody>
      </p:sp>
    </p:spTree>
    <p:extLst>
      <p:ext uri="{BB962C8B-B14F-4D97-AF65-F5344CB8AC3E}">
        <p14:creationId xmlns:p14="http://schemas.microsoft.com/office/powerpoint/2010/main" val="21152493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6865C5C-EB34-CC7B-AF69-DE4DA0839C64}"/>
              </a:ext>
            </a:extLst>
          </p:cNvPr>
          <p:cNvSpPr>
            <a:spLocks noGrp="1"/>
          </p:cNvSpPr>
          <p:nvPr>
            <p:ph type="title"/>
          </p:nvPr>
        </p:nvSpPr>
        <p:spPr/>
        <p:txBody>
          <a:bodyPr/>
          <a:lstStyle/>
          <a:p>
            <a:r>
              <a:rPr lang="pl-PL" i="1" dirty="0"/>
              <a:t>Media społecznościowe podmiotu</a:t>
            </a:r>
            <a:endParaRPr lang="en-GB" i="1" dirty="0"/>
          </a:p>
        </p:txBody>
      </p:sp>
      <p:sp>
        <p:nvSpPr>
          <p:cNvPr id="3" name="Symbol zastępczy zawartości 2">
            <a:extLst>
              <a:ext uri="{FF2B5EF4-FFF2-40B4-BE49-F238E27FC236}">
                <a16:creationId xmlns:a16="http://schemas.microsoft.com/office/drawing/2014/main" id="{69FBAE15-A4C0-83E5-FFC5-8C26055B12E0}"/>
              </a:ext>
            </a:extLst>
          </p:cNvPr>
          <p:cNvSpPr>
            <a:spLocks noGrp="1"/>
          </p:cNvSpPr>
          <p:nvPr>
            <p:ph idx="1"/>
          </p:nvPr>
        </p:nvSpPr>
        <p:spPr>
          <a:xfrm>
            <a:off x="1021183" y="1547589"/>
            <a:ext cx="8640382" cy="5220000"/>
          </a:xfrm>
        </p:spPr>
        <p:txBody>
          <a:bodyPr>
            <a:normAutofit fontScale="92500"/>
          </a:bodyPr>
          <a:lstStyle/>
          <a:p>
            <a:r>
              <a:rPr lang="pl-PL" dirty="0"/>
              <a:t>Media społecznościowe </a:t>
            </a:r>
            <a:r>
              <a:rPr lang="pl-PL" b="1" dirty="0"/>
              <a:t>umożliwiają zwrócenie się bezpośrednio do opinii publicznej</a:t>
            </a:r>
            <a:r>
              <a:rPr lang="pl-PL" dirty="0"/>
              <a:t>, bez pośrednictwa dziennikarzy. Dzięki nim, </a:t>
            </a:r>
            <a:r>
              <a:rPr lang="pl-PL" b="1" dirty="0"/>
              <a:t>można również niemal natychmiast otrzymać informację zwrotną</a:t>
            </a:r>
            <a:r>
              <a:rPr lang="pl-PL" dirty="0"/>
              <a:t> na temat tego w jaki sposób odbierane są komunikaty wysyłane przez instytucję – wystarczy przejrzeć komentarze i pytania, aby dowiedzieć się, czego w przekazach brakuje. Pozwala to na szybkie dostosowywanie polityki informacyjnej instytucji do bieżących potrzeb zainteresowanych osób. </a:t>
            </a:r>
          </a:p>
          <a:p>
            <a:r>
              <a:rPr lang="pl-PL" dirty="0"/>
              <a:t>Tego typu media wymagają również natychmiastowej reakcji na pojawiające się wpisy - </a:t>
            </a:r>
            <a:r>
              <a:rPr lang="pl-PL" b="1" dirty="0"/>
              <a:t>nie wolno zapominać o zapewnieniu ciągłej, kompetentnej obsługi profili</a:t>
            </a:r>
            <a:r>
              <a:rPr lang="pl-PL" dirty="0"/>
              <a:t>. Dzięki temu można na bieżąco publikować nowe informacje, odpowiadać na pytania użytkowników i monitorować reakcję na podejmowane przez instytucję działania. </a:t>
            </a:r>
          </a:p>
          <a:p>
            <a:r>
              <a:rPr lang="pl-PL" b="1" dirty="0"/>
              <a:t>Brak monitoringu i odpowiednio szybkiej reakcji może powodować powstawanie plotek i przekłamań, a tym samym zaostrzenie się kryzysu</a:t>
            </a:r>
            <a:r>
              <a:rPr lang="pl-PL" dirty="0"/>
              <a:t>. Może to także oznaczać kryzys wizerunkowy, jeśli opinia społeczna uzna, że instytucja ignoruje potrzeby internautów i nie dostarcza koniecznych informacji.</a:t>
            </a:r>
          </a:p>
          <a:p>
            <a:endParaRPr lang="en-GB" dirty="0"/>
          </a:p>
        </p:txBody>
      </p:sp>
      <p:sp>
        <p:nvSpPr>
          <p:cNvPr id="4" name="Symbol zastępczy numeru slajdu 3">
            <a:extLst>
              <a:ext uri="{FF2B5EF4-FFF2-40B4-BE49-F238E27FC236}">
                <a16:creationId xmlns:a16="http://schemas.microsoft.com/office/drawing/2014/main" id="{2F7EB079-5A56-6E71-BFE3-83BD67460BAE}"/>
              </a:ext>
            </a:extLst>
          </p:cNvPr>
          <p:cNvSpPr>
            <a:spLocks noGrp="1"/>
          </p:cNvSpPr>
          <p:nvPr>
            <p:ph type="sldNum" sz="quarter" idx="10"/>
          </p:nvPr>
        </p:nvSpPr>
        <p:spPr/>
        <p:txBody>
          <a:bodyPr/>
          <a:lstStyle/>
          <a:p>
            <a:fld id="{EB4015AA-59F6-416B-87A6-8E3D940284E2}" type="slidenum">
              <a:rPr lang="pl-PL" smtClean="0"/>
              <a:pPr/>
              <a:t>16</a:t>
            </a:fld>
            <a:endParaRPr lang="pl-PL" dirty="0"/>
          </a:p>
        </p:txBody>
      </p:sp>
    </p:spTree>
    <p:extLst>
      <p:ext uri="{BB962C8B-B14F-4D97-AF65-F5344CB8AC3E}">
        <p14:creationId xmlns:p14="http://schemas.microsoft.com/office/powerpoint/2010/main" val="7129974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AE388F-E891-D731-D795-B0F1D0310EED}"/>
              </a:ext>
            </a:extLst>
          </p:cNvPr>
          <p:cNvSpPr>
            <a:spLocks noGrp="1"/>
          </p:cNvSpPr>
          <p:nvPr>
            <p:ph type="title"/>
          </p:nvPr>
        </p:nvSpPr>
        <p:spPr>
          <a:xfrm>
            <a:off x="1014404" y="366470"/>
            <a:ext cx="8640381" cy="1080001"/>
          </a:xfrm>
        </p:spPr>
        <p:txBody>
          <a:bodyPr/>
          <a:lstStyle/>
          <a:p>
            <a:r>
              <a:rPr lang="pl-PL" dirty="0"/>
              <a:t>Przykład: Facebook KANS</a:t>
            </a:r>
            <a:endParaRPr lang="en-GB" dirty="0"/>
          </a:p>
        </p:txBody>
      </p:sp>
      <p:pic>
        <p:nvPicPr>
          <p:cNvPr id="6" name="Symbol zastępczy zawartości 5">
            <a:extLst>
              <a:ext uri="{FF2B5EF4-FFF2-40B4-BE49-F238E27FC236}">
                <a16:creationId xmlns:a16="http://schemas.microsoft.com/office/drawing/2014/main" id="{560D0B7A-CC62-C3DE-FA66-DFABDD110CE7}"/>
              </a:ext>
            </a:extLst>
          </p:cNvPr>
          <p:cNvPicPr>
            <a:picLocks noGrp="1" noChangeAspect="1"/>
          </p:cNvPicPr>
          <p:nvPr>
            <p:ph idx="1"/>
          </p:nvPr>
        </p:nvPicPr>
        <p:blipFill>
          <a:blip r:embed="rId2"/>
          <a:stretch>
            <a:fillRect/>
          </a:stretch>
        </p:blipFill>
        <p:spPr>
          <a:xfrm>
            <a:off x="2200585" y="1159094"/>
            <a:ext cx="6290642" cy="6059529"/>
          </a:xfrm>
        </p:spPr>
      </p:pic>
      <p:sp>
        <p:nvSpPr>
          <p:cNvPr id="4" name="Symbol zastępczy numeru slajdu 3">
            <a:extLst>
              <a:ext uri="{FF2B5EF4-FFF2-40B4-BE49-F238E27FC236}">
                <a16:creationId xmlns:a16="http://schemas.microsoft.com/office/drawing/2014/main" id="{D3522112-E9E3-C558-EB0D-0B5950BC4869}"/>
              </a:ext>
            </a:extLst>
          </p:cNvPr>
          <p:cNvSpPr>
            <a:spLocks noGrp="1"/>
          </p:cNvSpPr>
          <p:nvPr>
            <p:ph type="sldNum" sz="quarter" idx="10"/>
          </p:nvPr>
        </p:nvSpPr>
        <p:spPr/>
        <p:txBody>
          <a:bodyPr/>
          <a:lstStyle/>
          <a:p>
            <a:fld id="{EB4015AA-59F6-416B-87A6-8E3D940284E2}" type="slidenum">
              <a:rPr lang="pl-PL" smtClean="0"/>
              <a:pPr/>
              <a:t>17</a:t>
            </a:fld>
            <a:endParaRPr lang="pl-PL" dirty="0"/>
          </a:p>
        </p:txBody>
      </p:sp>
    </p:spTree>
    <p:extLst>
      <p:ext uri="{BB962C8B-B14F-4D97-AF65-F5344CB8AC3E}">
        <p14:creationId xmlns:p14="http://schemas.microsoft.com/office/powerpoint/2010/main" val="19200704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9B5495-D0F7-CBDD-D4FC-11BC257F61D0}"/>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5415E124-5CE5-1C84-29FE-05EFAE809420}"/>
              </a:ext>
            </a:extLst>
          </p:cNvPr>
          <p:cNvSpPr>
            <a:spLocks noGrp="1"/>
          </p:cNvSpPr>
          <p:nvPr>
            <p:ph type="title"/>
          </p:nvPr>
        </p:nvSpPr>
        <p:spPr>
          <a:xfrm>
            <a:off x="1012662" y="251445"/>
            <a:ext cx="8640381" cy="1080001"/>
          </a:xfrm>
        </p:spPr>
        <p:txBody>
          <a:bodyPr/>
          <a:lstStyle/>
          <a:p>
            <a:r>
              <a:rPr lang="pl-PL" dirty="0"/>
              <a:t>Treść </a:t>
            </a:r>
            <a:r>
              <a:rPr lang="pl-PL" dirty="0" err="1"/>
              <a:t>posta</a:t>
            </a:r>
            <a:r>
              <a:rPr lang="pl-PL" dirty="0"/>
              <a:t>:</a:t>
            </a:r>
            <a:endParaRPr lang="en-GB" dirty="0"/>
          </a:p>
        </p:txBody>
      </p:sp>
      <p:sp>
        <p:nvSpPr>
          <p:cNvPr id="3" name="Symbol zastępczy zawartości 2">
            <a:extLst>
              <a:ext uri="{FF2B5EF4-FFF2-40B4-BE49-F238E27FC236}">
                <a16:creationId xmlns:a16="http://schemas.microsoft.com/office/drawing/2014/main" id="{BFBD35C9-65A6-DFF6-1B63-DB046C3A247F}"/>
              </a:ext>
            </a:extLst>
          </p:cNvPr>
          <p:cNvSpPr>
            <a:spLocks noGrp="1"/>
          </p:cNvSpPr>
          <p:nvPr>
            <p:ph idx="1"/>
          </p:nvPr>
        </p:nvSpPr>
        <p:spPr>
          <a:xfrm>
            <a:off x="1025907" y="1043533"/>
            <a:ext cx="8640382" cy="5904656"/>
          </a:xfrm>
        </p:spPr>
        <p:txBody>
          <a:bodyPr>
            <a:normAutofit fontScale="92500" lnSpcReduction="20000"/>
          </a:bodyPr>
          <a:lstStyle/>
          <a:p>
            <a:pPr>
              <a:lnSpc>
                <a:spcPct val="120000"/>
              </a:lnSpc>
              <a:spcBef>
                <a:spcPts val="0"/>
              </a:spcBef>
            </a:pPr>
            <a:r>
              <a:rPr lang="pl-PL" i="1" dirty="0"/>
              <a:t>Drodzy Studenci,</a:t>
            </a:r>
          </a:p>
          <a:p>
            <a:pPr>
              <a:lnSpc>
                <a:spcPct val="120000"/>
              </a:lnSpc>
              <a:spcBef>
                <a:spcPts val="0"/>
              </a:spcBef>
            </a:pPr>
            <a:r>
              <a:rPr lang="pl-PL" i="1" dirty="0"/>
              <a:t>w obliczu kataklizmu powodzi, który dotknął nasz region, pragniemy wyrazić naszą głęboką solidarność z Wami oraz Waszymi bliskimi. Mamy nadzieję, że wszyscy jesteście bezpieczni i że sytuacja w Waszych domach powoli się stabilizuje.🌊</a:t>
            </a:r>
          </a:p>
          <a:p>
            <a:pPr>
              <a:lnSpc>
                <a:spcPct val="120000"/>
              </a:lnSpc>
              <a:spcBef>
                <a:spcPts val="0"/>
              </a:spcBef>
            </a:pPr>
            <a:r>
              <a:rPr lang="pl-PL" i="1" dirty="0"/>
              <a:t>Rozumiemy, że obecne okoliczności mogą być niezwykle trudne zarówno emocjonalnie, jak i finansowo. Chcemy Was zapewnić, że nie jesteście w tym sami – cała społeczność akademicka jest z Wami.💙</a:t>
            </a:r>
          </a:p>
          <a:p>
            <a:pPr>
              <a:lnSpc>
                <a:spcPct val="120000"/>
              </a:lnSpc>
              <a:spcBef>
                <a:spcPts val="0"/>
              </a:spcBef>
            </a:pPr>
            <a:r>
              <a:rPr lang="pl-PL" i="1" dirty="0"/>
              <a:t>Informujemy, że istnieje możliwość składania wniosków o ZAPOMOGĘ przez studentów, którzy ucierpieli w wyniku powodzi. O zapomogę może ubiegać się student, który z przyczyn losowych znalazł się w przejściowo trudnej sytuacji życiowej.📝</a:t>
            </a:r>
          </a:p>
          <a:p>
            <a:pPr>
              <a:lnSpc>
                <a:spcPct val="120000"/>
              </a:lnSpc>
              <a:spcBef>
                <a:spcPts val="0"/>
              </a:spcBef>
            </a:pPr>
            <a:r>
              <a:rPr lang="pl-PL" i="1" dirty="0"/>
              <a:t>Składając wniosek należy udokumentować okoliczności opisane we wniosku załączając m.in. zaświadczenie z MOPS o uzyskanym zasiłku powodziowym lub potwierdzenie złożenia tego wniosku, dokumentację fotograficzną szkód spowodowanych przez powódź, kosztorys lub faktury związane z naprawą lub odbudową zniszczonego mienia, etc.</a:t>
            </a:r>
          </a:p>
          <a:p>
            <a:pPr>
              <a:lnSpc>
                <a:spcPct val="120000"/>
              </a:lnSpc>
              <a:spcBef>
                <a:spcPts val="0"/>
              </a:spcBef>
            </a:pPr>
            <a:r>
              <a:rPr lang="pl-PL" i="1" dirty="0"/>
              <a:t>Wniosek o zapomogę można składać w Rektoracie (bud. 1), pokój 108 (I piętro) lub za pośrednictwem poczty elektronicznej na adres </a:t>
            </a:r>
            <a:r>
              <a:rPr lang="pl-PL" i="1" dirty="0" err="1"/>
              <a:t>pomoc.materialna@kans.pl</a:t>
            </a:r>
            <a:r>
              <a:rPr lang="pl-PL" i="1" dirty="0"/>
              <a:t> w terminie do 3 miesięcy od daty zdarzenia.📧</a:t>
            </a:r>
          </a:p>
          <a:p>
            <a:pPr>
              <a:lnSpc>
                <a:spcPct val="120000"/>
              </a:lnSpc>
              <a:spcBef>
                <a:spcPts val="0"/>
              </a:spcBef>
            </a:pPr>
            <a:r>
              <a:rPr lang="pl-PL" i="1" dirty="0"/>
              <a:t>Jeżeli potrzebujecie dodatkowych informacji lub wsparcia, jesteśmy do Waszej dyspozycji.💬</a:t>
            </a:r>
          </a:p>
          <a:p>
            <a:pPr>
              <a:lnSpc>
                <a:spcPct val="120000"/>
              </a:lnSpc>
              <a:spcBef>
                <a:spcPts val="0"/>
              </a:spcBef>
            </a:pPr>
            <a:r>
              <a:rPr lang="pl-PL" i="1" dirty="0"/>
              <a:t>Wniosek na stronie: </a:t>
            </a:r>
            <a:r>
              <a:rPr lang="pl-PL" i="1" dirty="0" err="1">
                <a:hlinkClick r:id="rId2"/>
              </a:rPr>
              <a:t>https</a:t>
            </a:r>
            <a:r>
              <a:rPr lang="pl-PL" i="1" dirty="0">
                <a:hlinkClick r:id="rId2"/>
              </a:rPr>
              <a:t>://</a:t>
            </a:r>
            <a:r>
              <a:rPr lang="pl-PL" i="1" dirty="0" err="1">
                <a:hlinkClick r:id="rId2"/>
              </a:rPr>
              <a:t>wnhis.kans.pl</a:t>
            </a:r>
            <a:r>
              <a:rPr lang="pl-PL" i="1" dirty="0">
                <a:hlinkClick r:id="rId2"/>
              </a:rPr>
              <a:t>/blog/do-</a:t>
            </a:r>
            <a:r>
              <a:rPr lang="pl-PL" i="1" dirty="0" err="1">
                <a:hlinkClick r:id="rId2"/>
              </a:rPr>
              <a:t>studentow</a:t>
            </a:r>
            <a:r>
              <a:rPr lang="pl-PL" i="1" dirty="0">
                <a:hlinkClick r:id="rId2"/>
              </a:rPr>
              <a:t>-406</a:t>
            </a:r>
            <a:r>
              <a:rPr lang="pl-PL" i="1" dirty="0"/>
              <a:t> </a:t>
            </a:r>
            <a:endParaRPr lang="en-GB" i="1" dirty="0"/>
          </a:p>
        </p:txBody>
      </p:sp>
      <p:sp>
        <p:nvSpPr>
          <p:cNvPr id="4" name="Symbol zastępczy numeru slajdu 3">
            <a:extLst>
              <a:ext uri="{FF2B5EF4-FFF2-40B4-BE49-F238E27FC236}">
                <a16:creationId xmlns:a16="http://schemas.microsoft.com/office/drawing/2014/main" id="{5C10913E-DE0E-B865-D7BB-BA84E7552ED5}"/>
              </a:ext>
            </a:extLst>
          </p:cNvPr>
          <p:cNvSpPr>
            <a:spLocks noGrp="1"/>
          </p:cNvSpPr>
          <p:nvPr>
            <p:ph type="sldNum" sz="quarter" idx="10"/>
          </p:nvPr>
        </p:nvSpPr>
        <p:spPr/>
        <p:txBody>
          <a:bodyPr/>
          <a:lstStyle/>
          <a:p>
            <a:fld id="{EB4015AA-59F6-416B-87A6-8E3D940284E2}" type="slidenum">
              <a:rPr lang="pl-PL" smtClean="0"/>
              <a:pPr/>
              <a:t>18</a:t>
            </a:fld>
            <a:endParaRPr lang="pl-PL" dirty="0"/>
          </a:p>
        </p:txBody>
      </p:sp>
    </p:spTree>
    <p:extLst>
      <p:ext uri="{BB962C8B-B14F-4D97-AF65-F5344CB8AC3E}">
        <p14:creationId xmlns:p14="http://schemas.microsoft.com/office/powerpoint/2010/main" val="8615832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E7BE984-EE23-94E1-6E16-7A1A477B217F}"/>
              </a:ext>
            </a:extLst>
          </p:cNvPr>
          <p:cNvSpPr>
            <a:spLocks noGrp="1"/>
          </p:cNvSpPr>
          <p:nvPr>
            <p:ph type="title"/>
          </p:nvPr>
        </p:nvSpPr>
        <p:spPr/>
        <p:txBody>
          <a:bodyPr>
            <a:normAutofit/>
          </a:bodyPr>
          <a:lstStyle/>
          <a:p>
            <a:r>
              <a:rPr lang="pl-PL" sz="3200" i="1" dirty="0"/>
              <a:t>Podejście wielokanałowe</a:t>
            </a:r>
            <a:r>
              <a:rPr lang="pl-PL" sz="3200" dirty="0"/>
              <a:t>:</a:t>
            </a:r>
            <a:endParaRPr lang="en-GB" sz="3200" dirty="0"/>
          </a:p>
        </p:txBody>
      </p:sp>
      <p:sp>
        <p:nvSpPr>
          <p:cNvPr id="3" name="Symbol zastępczy zawartości 2">
            <a:extLst>
              <a:ext uri="{FF2B5EF4-FFF2-40B4-BE49-F238E27FC236}">
                <a16:creationId xmlns:a16="http://schemas.microsoft.com/office/drawing/2014/main" id="{64AF56A6-269F-CEE1-A0AF-D0B15981A8F0}"/>
              </a:ext>
            </a:extLst>
          </p:cNvPr>
          <p:cNvSpPr>
            <a:spLocks noGrp="1"/>
          </p:cNvSpPr>
          <p:nvPr>
            <p:ph idx="1"/>
          </p:nvPr>
        </p:nvSpPr>
        <p:spPr/>
        <p:txBody>
          <a:bodyPr>
            <a:normAutofit/>
          </a:bodyPr>
          <a:lstStyle/>
          <a:p>
            <a:pPr marL="0" indent="0">
              <a:lnSpc>
                <a:spcPct val="120000"/>
              </a:lnSpc>
              <a:spcBef>
                <a:spcPts val="0"/>
              </a:spcBef>
              <a:buNone/>
            </a:pPr>
            <a:r>
              <a:rPr lang="pl-PL" sz="2000" dirty="0"/>
              <a:t>Aby dotrzeć do szerokiego grona interesariuszy, niezbędne jest podejście wielokanałowe. Wtedy przydatne jest </a:t>
            </a:r>
            <a:r>
              <a:rPr lang="pl-PL" sz="2000" b="1" dirty="0"/>
              <a:t>połączenie kanałów tradycyjnych i cyfrowych</a:t>
            </a:r>
            <a:r>
              <a:rPr lang="pl-PL" sz="2000" dirty="0"/>
              <a:t>, takich jak:</a:t>
            </a:r>
          </a:p>
          <a:p>
            <a:pPr marL="0" indent="0">
              <a:lnSpc>
                <a:spcPct val="120000"/>
              </a:lnSpc>
              <a:spcBef>
                <a:spcPts val="0"/>
              </a:spcBef>
              <a:buNone/>
            </a:pPr>
            <a:endParaRPr lang="pl-PL" sz="2000" dirty="0"/>
          </a:p>
          <a:p>
            <a:pPr lvl="1">
              <a:lnSpc>
                <a:spcPct val="120000"/>
              </a:lnSpc>
              <a:spcBef>
                <a:spcPts val="0"/>
              </a:spcBef>
            </a:pPr>
            <a:r>
              <a:rPr lang="pl-PL" sz="2000" dirty="0"/>
              <a:t>Strony internetowe i dedykowane portale komunikacji kryzysowej</a:t>
            </a:r>
          </a:p>
          <a:p>
            <a:pPr lvl="1">
              <a:lnSpc>
                <a:spcPct val="120000"/>
              </a:lnSpc>
              <a:spcBef>
                <a:spcPts val="0"/>
              </a:spcBef>
            </a:pPr>
            <a:r>
              <a:rPr lang="pl-PL" sz="2000" dirty="0"/>
              <a:t>Powiadomienia e-mail</a:t>
            </a:r>
          </a:p>
          <a:p>
            <a:pPr lvl="1">
              <a:lnSpc>
                <a:spcPct val="120000"/>
              </a:lnSpc>
              <a:spcBef>
                <a:spcPts val="0"/>
              </a:spcBef>
            </a:pPr>
            <a:r>
              <a:rPr lang="pl-PL" sz="2000" dirty="0"/>
              <a:t>Platformy społecznościowe</a:t>
            </a:r>
          </a:p>
          <a:p>
            <a:pPr lvl="1">
              <a:lnSpc>
                <a:spcPct val="120000"/>
              </a:lnSpc>
              <a:spcBef>
                <a:spcPts val="0"/>
              </a:spcBef>
            </a:pPr>
            <a:r>
              <a:rPr lang="pl-PL" sz="2000" dirty="0"/>
              <a:t>Komunikaty prasowe i kontakty z mediami</a:t>
            </a:r>
          </a:p>
          <a:p>
            <a:pPr lvl="1">
              <a:lnSpc>
                <a:spcPct val="120000"/>
              </a:lnSpc>
              <a:spcBef>
                <a:spcPts val="0"/>
              </a:spcBef>
            </a:pPr>
            <a:r>
              <a:rPr lang="pl-PL" sz="2000" dirty="0"/>
              <a:t>Wiadomości mobilne i powiadomienia </a:t>
            </a:r>
            <a:r>
              <a:rPr lang="pl-PL" sz="2000" dirty="0" err="1"/>
              <a:t>push</a:t>
            </a:r>
            <a:endParaRPr lang="pl-PL" sz="2000" dirty="0"/>
          </a:p>
          <a:p>
            <a:pPr lvl="1">
              <a:lnSpc>
                <a:spcPct val="120000"/>
              </a:lnSpc>
              <a:spcBef>
                <a:spcPts val="0"/>
              </a:spcBef>
            </a:pPr>
            <a:r>
              <a:rPr lang="pl-PL" sz="2000" dirty="0"/>
              <a:t>Wideo i transmisje na żywo</a:t>
            </a:r>
          </a:p>
          <a:p>
            <a:pPr marL="0" indent="0">
              <a:lnSpc>
                <a:spcPct val="120000"/>
              </a:lnSpc>
              <a:spcBef>
                <a:spcPts val="0"/>
              </a:spcBef>
              <a:buNone/>
            </a:pPr>
            <a:endParaRPr lang="en-GB" sz="2000" dirty="0"/>
          </a:p>
        </p:txBody>
      </p:sp>
      <p:sp>
        <p:nvSpPr>
          <p:cNvPr id="4" name="Symbol zastępczy numeru slajdu 3">
            <a:extLst>
              <a:ext uri="{FF2B5EF4-FFF2-40B4-BE49-F238E27FC236}">
                <a16:creationId xmlns:a16="http://schemas.microsoft.com/office/drawing/2014/main" id="{44BB4A33-2D25-0646-0356-567D0EEBB88E}"/>
              </a:ext>
            </a:extLst>
          </p:cNvPr>
          <p:cNvSpPr>
            <a:spLocks noGrp="1"/>
          </p:cNvSpPr>
          <p:nvPr>
            <p:ph type="sldNum" sz="quarter" idx="10"/>
          </p:nvPr>
        </p:nvSpPr>
        <p:spPr/>
        <p:txBody>
          <a:bodyPr/>
          <a:lstStyle/>
          <a:p>
            <a:fld id="{EB4015AA-59F6-416B-87A6-8E3D940284E2}" type="slidenum">
              <a:rPr lang="pl-PL" smtClean="0"/>
              <a:pPr/>
              <a:t>19</a:t>
            </a:fld>
            <a:endParaRPr lang="pl-PL" dirty="0"/>
          </a:p>
        </p:txBody>
      </p:sp>
    </p:spTree>
    <p:extLst>
      <p:ext uri="{BB962C8B-B14F-4D97-AF65-F5344CB8AC3E}">
        <p14:creationId xmlns:p14="http://schemas.microsoft.com/office/powerpoint/2010/main" val="2580473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a:extLst>
              <a:ext uri="{FF2B5EF4-FFF2-40B4-BE49-F238E27FC236}">
                <a16:creationId xmlns:a16="http://schemas.microsoft.com/office/drawing/2014/main" id="{12118C9C-56A6-4451-8007-C4E5EE3584FA}"/>
              </a:ext>
            </a:extLst>
          </p:cNvPr>
          <p:cNvSpPr>
            <a:spLocks noGrp="1"/>
          </p:cNvSpPr>
          <p:nvPr>
            <p:ph type="title"/>
          </p:nvPr>
        </p:nvSpPr>
        <p:spPr/>
        <p:txBody>
          <a:bodyPr/>
          <a:lstStyle/>
          <a:p>
            <a:r>
              <a:rPr lang="pl-PL" dirty="0"/>
              <a:t>Jak sprawnie komunikować się z otoczeniem w trakcie kryzysu?</a:t>
            </a:r>
          </a:p>
        </p:txBody>
      </p:sp>
      <p:sp>
        <p:nvSpPr>
          <p:cNvPr id="6" name="Symbol zastępczy zawartości 5">
            <a:extLst>
              <a:ext uri="{FF2B5EF4-FFF2-40B4-BE49-F238E27FC236}">
                <a16:creationId xmlns:a16="http://schemas.microsoft.com/office/drawing/2014/main" id="{2AC9AC38-9DEA-4AE6-A16D-10E49FAEB80E}"/>
              </a:ext>
            </a:extLst>
          </p:cNvPr>
          <p:cNvSpPr>
            <a:spLocks noGrp="1"/>
          </p:cNvSpPr>
          <p:nvPr>
            <p:ph sz="half" idx="1"/>
          </p:nvPr>
        </p:nvSpPr>
        <p:spPr/>
        <p:txBody>
          <a:bodyPr/>
          <a:lstStyle/>
          <a:p>
            <a:r>
              <a:rPr lang="pl-PL" dirty="0"/>
              <a:t>Najlepsze plany stają się bezwartościowe, jeśli nie są przekazywane do wiadomości publicznej. </a:t>
            </a:r>
            <a:r>
              <a:rPr lang="pl-PL" b="1" dirty="0"/>
              <a:t>Kluczowe znaczenie </a:t>
            </a:r>
            <a:r>
              <a:rPr lang="pl-PL" dirty="0"/>
              <a:t>ma </a:t>
            </a:r>
            <a:r>
              <a:rPr lang="pl-PL" b="1" dirty="0"/>
              <a:t>szybkość przekazywanej informacji, jej wiarygodność i sposób przygotowania</a:t>
            </a:r>
            <a:r>
              <a:rPr lang="pl-PL" dirty="0"/>
              <a:t>.</a:t>
            </a:r>
          </a:p>
          <a:p>
            <a:r>
              <a:rPr lang="pl-PL" dirty="0"/>
              <a:t>W kolejnych slajdach zaprezentowano proponowane </a:t>
            </a:r>
            <a:r>
              <a:rPr lang="pl-PL" b="1" dirty="0"/>
              <a:t>działania prowadzące do sprawnej komunikacji z otoczeniem</a:t>
            </a:r>
            <a:r>
              <a:rPr lang="pl-PL" dirty="0"/>
              <a:t>.</a:t>
            </a:r>
          </a:p>
          <a:p>
            <a:endParaRPr lang="pl-PL" dirty="0"/>
          </a:p>
        </p:txBody>
      </p:sp>
      <p:sp>
        <p:nvSpPr>
          <p:cNvPr id="4" name="Symbol zastępczy daty 3">
            <a:extLst>
              <a:ext uri="{FF2B5EF4-FFF2-40B4-BE49-F238E27FC236}">
                <a16:creationId xmlns:a16="http://schemas.microsoft.com/office/drawing/2014/main" id="{D315552F-3A1D-4DE6-AEF3-01B8E89D2ADE}"/>
              </a:ext>
            </a:extLst>
          </p:cNvPr>
          <p:cNvSpPr>
            <a:spLocks noGrp="1"/>
          </p:cNvSpPr>
          <p:nvPr>
            <p:ph type="dt" sz="half" idx="4294967295"/>
          </p:nvPr>
        </p:nvSpPr>
        <p:spPr>
          <a:xfrm>
            <a:off x="8891588" y="539750"/>
            <a:ext cx="1800225" cy="366713"/>
          </a:xfrm>
          <a:prstGeom prst="rect">
            <a:avLst/>
          </a:prstGeom>
        </p:spPr>
        <p:txBody>
          <a:bodyPr/>
          <a:lstStyle/>
          <a:p>
            <a:fld id="{D857886D-A165-4D54-8DB0-CE6586ECA8EC}" type="datetime1">
              <a:rPr lang="pl-PL" smtClean="0"/>
              <a:t>22.06.2025</a:t>
            </a:fld>
            <a:endParaRPr lang="pl-PL" dirty="0"/>
          </a:p>
        </p:txBody>
      </p:sp>
      <p:pic>
        <p:nvPicPr>
          <p:cNvPr id="2050" name="Picture 2" descr="Crisis Communication and Corporate PR Management Outline Hands Concept ...">
            <a:extLst>
              <a:ext uri="{FF2B5EF4-FFF2-40B4-BE49-F238E27FC236}">
                <a16:creationId xmlns:a16="http://schemas.microsoft.com/office/drawing/2014/main" id="{5245724E-40BC-4455-2C91-CF22EF2D72F8}"/>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5683694" y="2361857"/>
            <a:ext cx="4140200" cy="21684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29927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E89EBA1-0CC1-1B13-5844-25A5712817F1}"/>
              </a:ext>
            </a:extLst>
          </p:cNvPr>
          <p:cNvSpPr>
            <a:spLocks noGrp="1"/>
          </p:cNvSpPr>
          <p:nvPr>
            <p:ph type="title"/>
          </p:nvPr>
        </p:nvSpPr>
        <p:spPr>
          <a:xfrm>
            <a:off x="1024819" y="450505"/>
            <a:ext cx="8640381" cy="1080001"/>
          </a:xfrm>
        </p:spPr>
        <p:txBody>
          <a:bodyPr/>
          <a:lstStyle/>
          <a:p>
            <a:r>
              <a:rPr lang="pl-PL" i="1" dirty="0"/>
              <a:t>Informowanie pracowników w sytuacji wypadku </a:t>
            </a:r>
            <a:endParaRPr lang="en-GB" dirty="0"/>
          </a:p>
        </p:txBody>
      </p:sp>
      <p:sp>
        <p:nvSpPr>
          <p:cNvPr id="3" name="Symbol zastępczy zawartości 2">
            <a:extLst>
              <a:ext uri="{FF2B5EF4-FFF2-40B4-BE49-F238E27FC236}">
                <a16:creationId xmlns:a16="http://schemas.microsoft.com/office/drawing/2014/main" id="{7776718B-6B06-E3B2-F51B-6625544C4A03}"/>
              </a:ext>
            </a:extLst>
          </p:cNvPr>
          <p:cNvSpPr>
            <a:spLocks noGrp="1"/>
          </p:cNvSpPr>
          <p:nvPr>
            <p:ph idx="1"/>
          </p:nvPr>
        </p:nvSpPr>
        <p:spPr>
          <a:xfrm>
            <a:off x="1031070" y="1439836"/>
            <a:ext cx="8640382" cy="4680002"/>
          </a:xfrm>
        </p:spPr>
        <p:txBody>
          <a:bodyPr/>
          <a:lstStyle/>
          <a:p>
            <a:r>
              <a:rPr lang="pl-PL" b="1" dirty="0"/>
              <a:t>Nie można zapominać o komunikacji wewnętrznej </a:t>
            </a:r>
            <a:r>
              <a:rPr lang="pl-PL" dirty="0"/>
              <a:t>– ważne jest, aby pracownicy byli na bieżąco informowani o przebiegu zdarzeń. Nie powinni dowiadywać się z innych źródeł niż oficjalne kanały komunikacji w organizacji.</a:t>
            </a:r>
          </a:p>
          <a:p>
            <a:endParaRPr lang="en-GB" dirty="0"/>
          </a:p>
        </p:txBody>
      </p:sp>
      <p:sp>
        <p:nvSpPr>
          <p:cNvPr id="4" name="Symbol zastępczy numeru slajdu 3">
            <a:extLst>
              <a:ext uri="{FF2B5EF4-FFF2-40B4-BE49-F238E27FC236}">
                <a16:creationId xmlns:a16="http://schemas.microsoft.com/office/drawing/2014/main" id="{D1697A83-241A-3BD1-D528-48A3D40AB270}"/>
              </a:ext>
            </a:extLst>
          </p:cNvPr>
          <p:cNvSpPr>
            <a:spLocks noGrp="1"/>
          </p:cNvSpPr>
          <p:nvPr>
            <p:ph type="sldNum" sz="quarter" idx="10"/>
          </p:nvPr>
        </p:nvSpPr>
        <p:spPr/>
        <p:txBody>
          <a:bodyPr/>
          <a:lstStyle/>
          <a:p>
            <a:fld id="{EB4015AA-59F6-416B-87A6-8E3D940284E2}" type="slidenum">
              <a:rPr lang="pl-PL" smtClean="0"/>
              <a:pPr/>
              <a:t>20</a:t>
            </a:fld>
            <a:endParaRPr lang="pl-PL" dirty="0"/>
          </a:p>
        </p:txBody>
      </p:sp>
      <p:pic>
        <p:nvPicPr>
          <p:cNvPr id="2050" name="Picture 2" descr="Types of Clients That are Bad for Your Peace of Mind - TechnologyHQ">
            <a:extLst>
              <a:ext uri="{FF2B5EF4-FFF2-40B4-BE49-F238E27FC236}">
                <a16:creationId xmlns:a16="http://schemas.microsoft.com/office/drawing/2014/main" id="{BFFAB196-0FC8-465D-D293-18E6772257E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223" r="40571"/>
          <a:stretch>
            <a:fillRect/>
          </a:stretch>
        </p:blipFill>
        <p:spPr bwMode="auto">
          <a:xfrm>
            <a:off x="2033538" y="2915741"/>
            <a:ext cx="5688633" cy="4552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35517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E2125C4-046B-E664-ABCF-5BAFA5FEC367}"/>
              </a:ext>
            </a:extLst>
          </p:cNvPr>
          <p:cNvSpPr>
            <a:spLocks noGrp="1"/>
          </p:cNvSpPr>
          <p:nvPr>
            <p:ph type="title"/>
          </p:nvPr>
        </p:nvSpPr>
        <p:spPr/>
        <p:txBody>
          <a:bodyPr/>
          <a:lstStyle/>
          <a:p>
            <a:r>
              <a:rPr lang="pl-PL" i="1" dirty="0"/>
              <a:t>Oświadczenie </a:t>
            </a:r>
            <a:r>
              <a:rPr lang="pl-PL" i="1" dirty="0" err="1"/>
              <a:t>reaktyne</a:t>
            </a:r>
            <a:r>
              <a:rPr lang="pl-PL" i="1" dirty="0"/>
              <a:t> (holding </a:t>
            </a:r>
            <a:r>
              <a:rPr lang="pl-PL" i="1" dirty="0" err="1"/>
              <a:t>statement</a:t>
            </a:r>
            <a:r>
              <a:rPr lang="pl-PL" i="1" dirty="0"/>
              <a:t>)</a:t>
            </a:r>
            <a:endParaRPr lang="en-GB" i="1" dirty="0"/>
          </a:p>
        </p:txBody>
      </p:sp>
      <p:sp>
        <p:nvSpPr>
          <p:cNvPr id="3" name="Symbol zastępczy zawartości 2">
            <a:extLst>
              <a:ext uri="{FF2B5EF4-FFF2-40B4-BE49-F238E27FC236}">
                <a16:creationId xmlns:a16="http://schemas.microsoft.com/office/drawing/2014/main" id="{08B155EA-8D79-DE74-88B0-7A0D42A670EB}"/>
              </a:ext>
            </a:extLst>
          </p:cNvPr>
          <p:cNvSpPr>
            <a:spLocks noGrp="1"/>
          </p:cNvSpPr>
          <p:nvPr>
            <p:ph idx="1"/>
          </p:nvPr>
        </p:nvSpPr>
        <p:spPr/>
        <p:txBody>
          <a:bodyPr/>
          <a:lstStyle/>
          <a:p>
            <a:r>
              <a:rPr lang="pl-PL" dirty="0"/>
              <a:t>Kiedy wybucha kryzys, </a:t>
            </a:r>
            <a:r>
              <a:rPr lang="pl-PL" b="1" dirty="0"/>
              <a:t>jedną z pierwszych rzeczy, które należy zrobić, jest wydanie oświadczenia reaktywnego</a:t>
            </a:r>
            <a:r>
              <a:rPr lang="pl-PL" dirty="0"/>
              <a:t> (wewnętrznego i zewnętrznego). Jeśli działalność firmy zostanie zakłócona, klienci będą chcieli wiedzieć, jak wpłynie to na nich. Pracownicy mogą być zaniepokojeni i będą oczekiwać odpowiedzi. Media mogą pukać do drzwi i zasypywać skrzynkę pocztową. Wszyscy ci interesariusze będą chcieli uzyskać informacje, zanim jeszcze będzie można ocenić sytuację i rozpocząć komunikację. Mogą potrzebować informacji w formie komunikatu prasowego, wiadomości e-mail, SMS-a lub wszystkich tych kanałów. W tym miejscu pojawia się </a:t>
            </a:r>
            <a:r>
              <a:rPr lang="pl-PL" b="1" dirty="0"/>
              <a:t>oświadczenie reaktywne</a:t>
            </a:r>
            <a:r>
              <a:rPr lang="pl-PL" dirty="0"/>
              <a:t>. </a:t>
            </a:r>
          </a:p>
          <a:p>
            <a:endParaRPr lang="en-GB" dirty="0"/>
          </a:p>
        </p:txBody>
      </p:sp>
      <p:sp>
        <p:nvSpPr>
          <p:cNvPr id="4" name="Symbol zastępczy numeru slajdu 3">
            <a:extLst>
              <a:ext uri="{FF2B5EF4-FFF2-40B4-BE49-F238E27FC236}">
                <a16:creationId xmlns:a16="http://schemas.microsoft.com/office/drawing/2014/main" id="{C53D0A23-E648-E7D6-D8D7-21C751D64498}"/>
              </a:ext>
            </a:extLst>
          </p:cNvPr>
          <p:cNvSpPr>
            <a:spLocks noGrp="1"/>
          </p:cNvSpPr>
          <p:nvPr>
            <p:ph type="sldNum" sz="quarter" idx="10"/>
          </p:nvPr>
        </p:nvSpPr>
        <p:spPr/>
        <p:txBody>
          <a:bodyPr/>
          <a:lstStyle/>
          <a:p>
            <a:fld id="{EB4015AA-59F6-416B-87A6-8E3D940284E2}" type="slidenum">
              <a:rPr lang="pl-PL" smtClean="0"/>
              <a:pPr/>
              <a:t>21</a:t>
            </a:fld>
            <a:endParaRPr lang="pl-PL" dirty="0"/>
          </a:p>
        </p:txBody>
      </p:sp>
    </p:spTree>
    <p:extLst>
      <p:ext uri="{BB962C8B-B14F-4D97-AF65-F5344CB8AC3E}">
        <p14:creationId xmlns:p14="http://schemas.microsoft.com/office/powerpoint/2010/main" val="38350714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BFEF136-5C61-0F56-972D-B5E4B8571FD3}"/>
              </a:ext>
            </a:extLst>
          </p:cNvPr>
          <p:cNvSpPr>
            <a:spLocks noGrp="1"/>
          </p:cNvSpPr>
          <p:nvPr>
            <p:ph type="title"/>
          </p:nvPr>
        </p:nvSpPr>
        <p:spPr>
          <a:xfrm>
            <a:off x="1025525" y="899836"/>
            <a:ext cx="8640381" cy="1080001"/>
          </a:xfrm>
        </p:spPr>
        <p:txBody>
          <a:bodyPr anchor="t">
            <a:normAutofit/>
          </a:bodyPr>
          <a:lstStyle/>
          <a:p>
            <a:r>
              <a:rPr lang="pl-PL" dirty="0"/>
              <a:t>Czym jest oświadczenie reaktywne? </a:t>
            </a:r>
            <a:endParaRPr lang="en-GB" dirty="0"/>
          </a:p>
        </p:txBody>
      </p:sp>
      <p:sp>
        <p:nvSpPr>
          <p:cNvPr id="4" name="Symbol zastępczy numeru slajdu 3">
            <a:extLst>
              <a:ext uri="{FF2B5EF4-FFF2-40B4-BE49-F238E27FC236}">
                <a16:creationId xmlns:a16="http://schemas.microsoft.com/office/drawing/2014/main" id="{24B41529-CC1F-2870-97EE-D7D9F631EC9E}"/>
              </a:ext>
            </a:extLst>
          </p:cNvPr>
          <p:cNvSpPr>
            <a:spLocks noGrp="1"/>
          </p:cNvSpPr>
          <p:nvPr>
            <p:ph type="sldNum" sz="quarter" idx="10"/>
          </p:nvPr>
        </p:nvSpPr>
        <p:spPr>
          <a:xfrm>
            <a:off x="8585200" y="7019837"/>
            <a:ext cx="1080000" cy="180000"/>
          </a:xfrm>
        </p:spPr>
        <p:txBody>
          <a:bodyPr anchor="ctr">
            <a:normAutofit fontScale="92500" lnSpcReduction="20000"/>
          </a:bodyPr>
          <a:lstStyle/>
          <a:p>
            <a:pPr>
              <a:lnSpc>
                <a:spcPct val="90000"/>
              </a:lnSpc>
              <a:spcAft>
                <a:spcPts val="600"/>
              </a:spcAft>
            </a:pPr>
            <a:fld id="{EB4015AA-59F6-416B-87A6-8E3D940284E2}" type="slidenum">
              <a:rPr lang="pl-PL" sz="300" smtClean="0"/>
              <a:pPr>
                <a:lnSpc>
                  <a:spcPct val="90000"/>
                </a:lnSpc>
                <a:spcAft>
                  <a:spcPts val="600"/>
                </a:spcAft>
              </a:pPr>
              <a:t>22</a:t>
            </a:fld>
            <a:endParaRPr lang="pl-PL" sz="300"/>
          </a:p>
        </p:txBody>
      </p:sp>
      <p:graphicFrame>
        <p:nvGraphicFramePr>
          <p:cNvPr id="6" name="Symbol zastępczy zawartości 2">
            <a:extLst>
              <a:ext uri="{FF2B5EF4-FFF2-40B4-BE49-F238E27FC236}">
                <a16:creationId xmlns:a16="http://schemas.microsoft.com/office/drawing/2014/main" id="{E093EC20-4D17-BB73-4C04-27C7E852BA9E}"/>
              </a:ext>
            </a:extLst>
          </p:cNvPr>
          <p:cNvGraphicFramePr>
            <a:graphicFrameLocks noGrp="1"/>
          </p:cNvGraphicFramePr>
          <p:nvPr>
            <p:ph idx="1"/>
            <p:extLst>
              <p:ext uri="{D42A27DB-BD31-4B8C-83A1-F6EECF244321}">
                <p14:modId xmlns:p14="http://schemas.microsoft.com/office/powerpoint/2010/main" val="1806135973"/>
              </p:ext>
            </p:extLst>
          </p:nvPr>
        </p:nvGraphicFramePr>
        <p:xfrm>
          <a:off x="1025907" y="1979837"/>
          <a:ext cx="8640382" cy="46800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292899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33D1F59-C5A1-D4F5-3835-B18CE4E98E14}"/>
              </a:ext>
            </a:extLst>
          </p:cNvPr>
          <p:cNvSpPr>
            <a:spLocks noGrp="1"/>
          </p:cNvSpPr>
          <p:nvPr>
            <p:ph type="title"/>
          </p:nvPr>
        </p:nvSpPr>
        <p:spPr/>
        <p:txBody>
          <a:bodyPr>
            <a:normAutofit fontScale="90000"/>
          </a:bodyPr>
          <a:lstStyle/>
          <a:p>
            <a:r>
              <a:rPr lang="pl-PL" dirty="0"/>
              <a:t>Najlepsze praktyki dotyczące pisania oświadczeń reaktywnych </a:t>
            </a:r>
            <a:br>
              <a:rPr lang="pl-PL" dirty="0"/>
            </a:br>
            <a:endParaRPr lang="en-GB" dirty="0"/>
          </a:p>
        </p:txBody>
      </p:sp>
      <p:sp>
        <p:nvSpPr>
          <p:cNvPr id="3" name="Symbol zastępczy zawartości 2">
            <a:extLst>
              <a:ext uri="{FF2B5EF4-FFF2-40B4-BE49-F238E27FC236}">
                <a16:creationId xmlns:a16="http://schemas.microsoft.com/office/drawing/2014/main" id="{5E1ECCD4-56AF-F3C7-468D-9E8C41934901}"/>
              </a:ext>
            </a:extLst>
          </p:cNvPr>
          <p:cNvSpPr>
            <a:spLocks noGrp="1"/>
          </p:cNvSpPr>
          <p:nvPr>
            <p:ph idx="1"/>
          </p:nvPr>
        </p:nvSpPr>
        <p:spPr/>
        <p:txBody>
          <a:bodyPr>
            <a:normAutofit/>
          </a:bodyPr>
          <a:lstStyle/>
          <a:p>
            <a:r>
              <a:rPr lang="pl-PL" dirty="0"/>
              <a:t>Warto </a:t>
            </a:r>
            <a:r>
              <a:rPr lang="pl-PL" b="1" dirty="0"/>
              <a:t>przygotować kilka ogólnych oświadczeń reaktywnych </a:t>
            </a:r>
            <a:r>
              <a:rPr lang="pl-PL" dirty="0"/>
              <a:t>na każdą sytuację. </a:t>
            </a:r>
          </a:p>
          <a:p>
            <a:r>
              <a:rPr lang="pl-PL" dirty="0"/>
              <a:t>Dobrze jest zidentyfikować 10 największych zagrożeń/potencjalnych kryzysów w danej organizacji, opracować plan komunikacji kryzysowej i napisać konkretne oświadczenia reaktywne na tej podstawie. </a:t>
            </a:r>
          </a:p>
          <a:p>
            <a:r>
              <a:rPr lang="pl-PL" dirty="0"/>
              <a:t>Dobrą zasadą przewodnią jest „działaj szybko, ale myśl ostrożnie”. Należy działać szybko, aby opublikować swoją wersję wydarzeń, zanim niepotrzebne opóźnienia w komunikacji spowodują szkody wizerunkowe. W oświadczeniach reaktywnych należy podawać wyłącznie potwierdzone fakty, a nie spekulacje. </a:t>
            </a:r>
            <a:r>
              <a:rPr lang="pl-PL" b="1" dirty="0"/>
              <a:t>Należy zweryfikować wszystkie podawane informacje. </a:t>
            </a:r>
            <a:r>
              <a:rPr lang="pl-PL" dirty="0"/>
              <a:t>Oświadczenie powinno być autentyczne i dostosowane do sytuacji. </a:t>
            </a:r>
          </a:p>
          <a:p>
            <a:endParaRPr lang="en-GB" dirty="0"/>
          </a:p>
        </p:txBody>
      </p:sp>
      <p:sp>
        <p:nvSpPr>
          <p:cNvPr id="4" name="Symbol zastępczy numeru slajdu 3">
            <a:extLst>
              <a:ext uri="{FF2B5EF4-FFF2-40B4-BE49-F238E27FC236}">
                <a16:creationId xmlns:a16="http://schemas.microsoft.com/office/drawing/2014/main" id="{A1D831E1-D021-E25A-65D8-7EA1E4A38A1D}"/>
              </a:ext>
            </a:extLst>
          </p:cNvPr>
          <p:cNvSpPr>
            <a:spLocks noGrp="1"/>
          </p:cNvSpPr>
          <p:nvPr>
            <p:ph type="sldNum" sz="quarter" idx="10"/>
          </p:nvPr>
        </p:nvSpPr>
        <p:spPr/>
        <p:txBody>
          <a:bodyPr/>
          <a:lstStyle/>
          <a:p>
            <a:fld id="{EB4015AA-59F6-416B-87A6-8E3D940284E2}" type="slidenum">
              <a:rPr lang="pl-PL" smtClean="0"/>
              <a:pPr/>
              <a:t>23</a:t>
            </a:fld>
            <a:endParaRPr lang="pl-PL" dirty="0"/>
          </a:p>
        </p:txBody>
      </p:sp>
    </p:spTree>
    <p:extLst>
      <p:ext uri="{BB962C8B-B14F-4D97-AF65-F5344CB8AC3E}">
        <p14:creationId xmlns:p14="http://schemas.microsoft.com/office/powerpoint/2010/main" val="41207178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56FC469-1870-D090-F537-D92B1EEEFAE9}"/>
              </a:ext>
            </a:extLst>
          </p:cNvPr>
          <p:cNvSpPr>
            <a:spLocks noGrp="1"/>
          </p:cNvSpPr>
          <p:nvPr>
            <p:ph type="title"/>
          </p:nvPr>
        </p:nvSpPr>
        <p:spPr/>
        <p:txBody>
          <a:bodyPr/>
          <a:lstStyle/>
          <a:p>
            <a:r>
              <a:rPr lang="pl-PL" dirty="0"/>
              <a:t>Oświadczenie reaktywne powinno ZAWSZE zawierać: </a:t>
            </a:r>
            <a:endParaRPr lang="en-GB" dirty="0"/>
          </a:p>
        </p:txBody>
      </p:sp>
      <p:sp>
        <p:nvSpPr>
          <p:cNvPr id="3" name="Symbol zastępczy zawartości 2">
            <a:extLst>
              <a:ext uri="{FF2B5EF4-FFF2-40B4-BE49-F238E27FC236}">
                <a16:creationId xmlns:a16="http://schemas.microsoft.com/office/drawing/2014/main" id="{114C17D6-6755-D97C-CEC3-BD8C45E8AB72}"/>
              </a:ext>
            </a:extLst>
          </p:cNvPr>
          <p:cNvSpPr>
            <a:spLocks noGrp="1"/>
          </p:cNvSpPr>
          <p:nvPr>
            <p:ph idx="1"/>
          </p:nvPr>
        </p:nvSpPr>
        <p:spPr/>
        <p:txBody>
          <a:bodyPr/>
          <a:lstStyle/>
          <a:p>
            <a:r>
              <a:rPr lang="pl-PL" dirty="0"/>
              <a:t>nagłówek, </a:t>
            </a:r>
          </a:p>
          <a:p>
            <a:r>
              <a:rPr lang="pl-PL" dirty="0"/>
              <a:t>datę i godzinę, </a:t>
            </a:r>
          </a:p>
          <a:p>
            <a:r>
              <a:rPr lang="pl-PL" dirty="0"/>
              <a:t>miejsce zdarzenia, </a:t>
            </a:r>
          </a:p>
          <a:p>
            <a:r>
              <a:rPr lang="pl-PL" dirty="0"/>
              <a:t>podstawowe potwierdzone szczegóły, </a:t>
            </a:r>
          </a:p>
          <a:p>
            <a:r>
              <a:rPr lang="pl-PL" dirty="0"/>
              <a:t>moment, w którym firma dowiedziała się o problemie, </a:t>
            </a:r>
          </a:p>
          <a:p>
            <a:r>
              <a:rPr lang="pl-PL" dirty="0"/>
              <a:t>działania, które organizacja zamierza podjąć i które jest gotowa podać do wiadomości publicznej, </a:t>
            </a:r>
          </a:p>
          <a:p>
            <a:r>
              <a:rPr lang="pl-PL" dirty="0"/>
              <a:t>wyrażenie współczucia lub empatii (jeśli jest to stosowne), </a:t>
            </a:r>
          </a:p>
          <a:p>
            <a:r>
              <a:rPr lang="pl-PL" dirty="0"/>
              <a:t>dane kontaktowe </a:t>
            </a:r>
          </a:p>
          <a:p>
            <a:r>
              <a:rPr lang="pl-PL" dirty="0"/>
              <a:t>LUB informacje o tym, kiedy mogą pojawić się dalsze aktualizacje. </a:t>
            </a:r>
          </a:p>
          <a:p>
            <a:endParaRPr lang="en-GB" dirty="0"/>
          </a:p>
        </p:txBody>
      </p:sp>
      <p:sp>
        <p:nvSpPr>
          <p:cNvPr id="4" name="Symbol zastępczy numeru slajdu 3">
            <a:extLst>
              <a:ext uri="{FF2B5EF4-FFF2-40B4-BE49-F238E27FC236}">
                <a16:creationId xmlns:a16="http://schemas.microsoft.com/office/drawing/2014/main" id="{55406BF2-94AE-CF08-42E3-A853F2D77780}"/>
              </a:ext>
            </a:extLst>
          </p:cNvPr>
          <p:cNvSpPr>
            <a:spLocks noGrp="1"/>
          </p:cNvSpPr>
          <p:nvPr>
            <p:ph type="sldNum" sz="quarter" idx="10"/>
          </p:nvPr>
        </p:nvSpPr>
        <p:spPr/>
        <p:txBody>
          <a:bodyPr/>
          <a:lstStyle/>
          <a:p>
            <a:fld id="{EB4015AA-59F6-416B-87A6-8E3D940284E2}" type="slidenum">
              <a:rPr lang="pl-PL" smtClean="0"/>
              <a:pPr/>
              <a:t>24</a:t>
            </a:fld>
            <a:endParaRPr lang="pl-PL" dirty="0"/>
          </a:p>
        </p:txBody>
      </p:sp>
    </p:spTree>
    <p:extLst>
      <p:ext uri="{BB962C8B-B14F-4D97-AF65-F5344CB8AC3E}">
        <p14:creationId xmlns:p14="http://schemas.microsoft.com/office/powerpoint/2010/main" val="28838877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BB85909-9D17-1CDB-C99D-E552B431316C}"/>
              </a:ext>
            </a:extLst>
          </p:cNvPr>
          <p:cNvSpPr>
            <a:spLocks noGrp="1"/>
          </p:cNvSpPr>
          <p:nvPr>
            <p:ph type="title"/>
          </p:nvPr>
        </p:nvSpPr>
        <p:spPr/>
        <p:txBody>
          <a:bodyPr/>
          <a:lstStyle/>
          <a:p>
            <a:r>
              <a:rPr lang="pl-PL" dirty="0"/>
              <a:t>NIGDY nie powinno zawierać: </a:t>
            </a:r>
            <a:br>
              <a:rPr lang="pl-PL" dirty="0"/>
            </a:br>
            <a:endParaRPr lang="en-GB" dirty="0"/>
          </a:p>
        </p:txBody>
      </p:sp>
      <p:sp>
        <p:nvSpPr>
          <p:cNvPr id="3" name="Symbol zastępczy zawartości 2">
            <a:extLst>
              <a:ext uri="{FF2B5EF4-FFF2-40B4-BE49-F238E27FC236}">
                <a16:creationId xmlns:a16="http://schemas.microsoft.com/office/drawing/2014/main" id="{CE355F2B-742B-94CF-D174-24239B48C513}"/>
              </a:ext>
            </a:extLst>
          </p:cNvPr>
          <p:cNvSpPr>
            <a:spLocks noGrp="1"/>
          </p:cNvSpPr>
          <p:nvPr>
            <p:ph idx="1"/>
          </p:nvPr>
        </p:nvSpPr>
        <p:spPr/>
        <p:txBody>
          <a:bodyPr/>
          <a:lstStyle/>
          <a:p>
            <a:r>
              <a:rPr lang="pl-PL" dirty="0"/>
              <a:t>Szczegółowych informacji, które nie zostały potwierdzone lub są niepewne, </a:t>
            </a:r>
          </a:p>
          <a:p>
            <a:r>
              <a:rPr lang="pl-PL" dirty="0"/>
              <a:t>jakichkolwiek spekulacji, </a:t>
            </a:r>
          </a:p>
          <a:p>
            <a:r>
              <a:rPr lang="pl-PL" dirty="0"/>
              <a:t>odpowiedzi na niepotwierdzone plotki, </a:t>
            </a:r>
          </a:p>
          <a:p>
            <a:r>
              <a:rPr lang="pl-PL" dirty="0"/>
              <a:t>oświadczeń obwiniających lub wskazujących winnych, </a:t>
            </a:r>
          </a:p>
          <a:p>
            <a:r>
              <a:rPr lang="pl-PL" dirty="0"/>
              <a:t>nazwisk ofiar w przypadku śmierci (bez zgody rodziny).</a:t>
            </a:r>
          </a:p>
          <a:p>
            <a:pPr marL="0" indent="0">
              <a:buNone/>
            </a:pPr>
            <a:endParaRPr lang="en-GB" dirty="0"/>
          </a:p>
        </p:txBody>
      </p:sp>
      <p:sp>
        <p:nvSpPr>
          <p:cNvPr id="4" name="Symbol zastępczy numeru slajdu 3">
            <a:extLst>
              <a:ext uri="{FF2B5EF4-FFF2-40B4-BE49-F238E27FC236}">
                <a16:creationId xmlns:a16="http://schemas.microsoft.com/office/drawing/2014/main" id="{335AE922-2954-4356-09BF-38F66744F9B5}"/>
              </a:ext>
            </a:extLst>
          </p:cNvPr>
          <p:cNvSpPr>
            <a:spLocks noGrp="1"/>
          </p:cNvSpPr>
          <p:nvPr>
            <p:ph type="sldNum" sz="quarter" idx="10"/>
          </p:nvPr>
        </p:nvSpPr>
        <p:spPr/>
        <p:txBody>
          <a:bodyPr/>
          <a:lstStyle/>
          <a:p>
            <a:fld id="{EB4015AA-59F6-416B-87A6-8E3D940284E2}" type="slidenum">
              <a:rPr lang="pl-PL" smtClean="0"/>
              <a:pPr/>
              <a:t>25</a:t>
            </a:fld>
            <a:endParaRPr lang="pl-PL" dirty="0"/>
          </a:p>
        </p:txBody>
      </p:sp>
    </p:spTree>
    <p:extLst>
      <p:ext uri="{BB962C8B-B14F-4D97-AF65-F5344CB8AC3E}">
        <p14:creationId xmlns:p14="http://schemas.microsoft.com/office/powerpoint/2010/main" val="13345048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2F2331-AD13-E0D8-245B-9C696A1DB7CB}"/>
              </a:ext>
            </a:extLst>
          </p:cNvPr>
          <p:cNvSpPr>
            <a:spLocks noGrp="1"/>
          </p:cNvSpPr>
          <p:nvPr>
            <p:ph type="title"/>
          </p:nvPr>
        </p:nvSpPr>
        <p:spPr>
          <a:xfrm>
            <a:off x="1014286" y="432095"/>
            <a:ext cx="8640381" cy="1080001"/>
          </a:xfrm>
        </p:spPr>
        <p:txBody>
          <a:bodyPr/>
          <a:lstStyle/>
          <a:p>
            <a:r>
              <a:rPr lang="pl-PL" dirty="0"/>
              <a:t>Struktura treści oświadczenia reaktywnego</a:t>
            </a:r>
            <a:endParaRPr lang="en-GB" dirty="0"/>
          </a:p>
        </p:txBody>
      </p:sp>
      <p:pic>
        <p:nvPicPr>
          <p:cNvPr id="6" name="Symbol zastępczy zawartości 5">
            <a:extLst>
              <a:ext uri="{FF2B5EF4-FFF2-40B4-BE49-F238E27FC236}">
                <a16:creationId xmlns:a16="http://schemas.microsoft.com/office/drawing/2014/main" id="{0D23BC31-C177-6A91-D8D7-0165D0CF1919}"/>
              </a:ext>
            </a:extLst>
          </p:cNvPr>
          <p:cNvPicPr>
            <a:picLocks noGrp="1" noChangeAspect="1"/>
          </p:cNvPicPr>
          <p:nvPr>
            <p:ph idx="1"/>
          </p:nvPr>
        </p:nvPicPr>
        <p:blipFill>
          <a:blip r:embed="rId2"/>
          <a:stretch>
            <a:fillRect/>
          </a:stretch>
        </p:blipFill>
        <p:spPr>
          <a:xfrm>
            <a:off x="1571879" y="1063171"/>
            <a:ext cx="7548054" cy="5433332"/>
          </a:xfrm>
        </p:spPr>
      </p:pic>
      <p:sp>
        <p:nvSpPr>
          <p:cNvPr id="4" name="Symbol zastępczy numeru slajdu 3">
            <a:extLst>
              <a:ext uri="{FF2B5EF4-FFF2-40B4-BE49-F238E27FC236}">
                <a16:creationId xmlns:a16="http://schemas.microsoft.com/office/drawing/2014/main" id="{0B906848-54A3-7FCA-5BC0-E36EC7EECAF5}"/>
              </a:ext>
            </a:extLst>
          </p:cNvPr>
          <p:cNvSpPr>
            <a:spLocks noGrp="1"/>
          </p:cNvSpPr>
          <p:nvPr>
            <p:ph type="sldNum" sz="quarter" idx="10"/>
          </p:nvPr>
        </p:nvSpPr>
        <p:spPr/>
        <p:txBody>
          <a:bodyPr/>
          <a:lstStyle/>
          <a:p>
            <a:fld id="{EB4015AA-59F6-416B-87A6-8E3D940284E2}" type="slidenum">
              <a:rPr lang="pl-PL" smtClean="0"/>
              <a:pPr/>
              <a:t>26</a:t>
            </a:fld>
            <a:endParaRPr lang="pl-PL" dirty="0"/>
          </a:p>
        </p:txBody>
      </p:sp>
    </p:spTree>
    <p:extLst>
      <p:ext uri="{BB962C8B-B14F-4D97-AF65-F5344CB8AC3E}">
        <p14:creationId xmlns:p14="http://schemas.microsoft.com/office/powerpoint/2010/main" val="12048107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ontrolling a Crisis is Hard. The Right Holding Statement Can Help.">
            <a:extLst>
              <a:ext uri="{FF2B5EF4-FFF2-40B4-BE49-F238E27FC236}">
                <a16:creationId xmlns:a16="http://schemas.microsoft.com/office/drawing/2014/main" id="{8122D104-DEAF-D449-3C24-EFB6D2E78853}"/>
              </a:ext>
            </a:extLst>
          </p:cNvPr>
          <p:cNvPicPr>
            <a:picLocks noGrp="1" noChangeAspect="1" noChangeArrowheads="1"/>
          </p:cNvPicPr>
          <p:nvPr>
            <p:ph type="pic" sz="quarter" idx="11"/>
          </p:nvPr>
        </p:nvPicPr>
        <p:blipFill>
          <a:blip r:embed="rId2">
            <a:extLst>
              <a:ext uri="{28A0092B-C50C-407E-A947-70E740481C1C}">
                <a14:useLocalDpi xmlns:a14="http://schemas.microsoft.com/office/drawing/2010/main" val="0"/>
              </a:ext>
            </a:extLst>
          </a:blip>
          <a:srcRect l="3652" r="3652"/>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
        <p:nvSpPr>
          <p:cNvPr id="5" name="Tytuł 4">
            <a:extLst>
              <a:ext uri="{FF2B5EF4-FFF2-40B4-BE49-F238E27FC236}">
                <a16:creationId xmlns:a16="http://schemas.microsoft.com/office/drawing/2014/main" id="{1E0AAB9B-FEFF-1C87-242D-40175B54F4C3}"/>
              </a:ext>
            </a:extLst>
          </p:cNvPr>
          <p:cNvSpPr>
            <a:spLocks noGrp="1"/>
          </p:cNvSpPr>
          <p:nvPr>
            <p:ph type="ctrTitle"/>
          </p:nvPr>
        </p:nvSpPr>
        <p:spPr/>
        <p:txBody>
          <a:bodyPr>
            <a:normAutofit fontScale="90000"/>
          </a:bodyPr>
          <a:lstStyle/>
          <a:p>
            <a:r>
              <a:rPr lang="pl-PL" dirty="0"/>
              <a:t>Przykłady oświadczeń reaktywnych</a:t>
            </a:r>
            <a:endParaRPr lang="en-GB" dirty="0"/>
          </a:p>
        </p:txBody>
      </p:sp>
      <p:sp>
        <p:nvSpPr>
          <p:cNvPr id="4" name="Symbol zastępczy numeru slajdu 3">
            <a:extLst>
              <a:ext uri="{FF2B5EF4-FFF2-40B4-BE49-F238E27FC236}">
                <a16:creationId xmlns:a16="http://schemas.microsoft.com/office/drawing/2014/main" id="{0A19A93F-2882-3C02-D875-F018F9D12491}"/>
              </a:ext>
            </a:extLst>
          </p:cNvPr>
          <p:cNvSpPr>
            <a:spLocks noGrp="1"/>
          </p:cNvSpPr>
          <p:nvPr>
            <p:ph type="sldNum" sz="quarter" idx="4294967295"/>
          </p:nvPr>
        </p:nvSpPr>
        <p:spPr>
          <a:xfrm>
            <a:off x="9612313" y="7019925"/>
            <a:ext cx="1079500" cy="179388"/>
          </a:xfrm>
        </p:spPr>
        <p:txBody>
          <a:bodyPr/>
          <a:lstStyle/>
          <a:p>
            <a:fld id="{EB4015AA-59F6-416B-87A6-8E3D940284E2}" type="slidenum">
              <a:rPr lang="pl-PL" smtClean="0"/>
              <a:pPr/>
              <a:t>27</a:t>
            </a:fld>
            <a:endParaRPr lang="pl-PL" dirty="0"/>
          </a:p>
        </p:txBody>
      </p:sp>
    </p:spTree>
    <p:extLst>
      <p:ext uri="{BB962C8B-B14F-4D97-AF65-F5344CB8AC3E}">
        <p14:creationId xmlns:p14="http://schemas.microsoft.com/office/powerpoint/2010/main" val="30177358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a:extLst>
              <a:ext uri="{FF2B5EF4-FFF2-40B4-BE49-F238E27FC236}">
                <a16:creationId xmlns:a16="http://schemas.microsoft.com/office/drawing/2014/main" id="{7EED47C9-21D0-19A2-9649-E65121DC6AE5}"/>
              </a:ext>
            </a:extLst>
          </p:cNvPr>
          <p:cNvSpPr>
            <a:spLocks noGrp="1"/>
          </p:cNvSpPr>
          <p:nvPr>
            <p:ph type="title"/>
          </p:nvPr>
        </p:nvSpPr>
        <p:spPr/>
        <p:txBody>
          <a:bodyPr>
            <a:normAutofit fontScale="90000"/>
          </a:bodyPr>
          <a:lstStyle/>
          <a:p>
            <a:r>
              <a:rPr lang="pl-PL" dirty="0"/>
              <a:t>1. OŚWIADCZENIE REAKTYWNE – OGÓLNE⠀⠀⠀⠀⠀⠀⠀⠀⠀</a:t>
            </a:r>
            <a:br>
              <a:rPr lang="pl-PL" dirty="0"/>
            </a:br>
            <a:endParaRPr lang="en-GB" dirty="0"/>
          </a:p>
        </p:txBody>
      </p:sp>
      <p:sp>
        <p:nvSpPr>
          <p:cNvPr id="6" name="Symbol zastępczy zawartości 5">
            <a:extLst>
              <a:ext uri="{FF2B5EF4-FFF2-40B4-BE49-F238E27FC236}">
                <a16:creationId xmlns:a16="http://schemas.microsoft.com/office/drawing/2014/main" id="{7C4AE99C-F96B-A796-663E-97E1CB71810D}"/>
              </a:ext>
            </a:extLst>
          </p:cNvPr>
          <p:cNvSpPr>
            <a:spLocks noGrp="1"/>
          </p:cNvSpPr>
          <p:nvPr>
            <p:ph idx="1"/>
          </p:nvPr>
        </p:nvSpPr>
        <p:spPr/>
        <p:txBody>
          <a:bodyPr/>
          <a:lstStyle/>
          <a:p>
            <a:r>
              <a:rPr lang="pl-PL" dirty="0"/>
              <a:t>Zostaliśmy niedawno poinformowani, że dzisiaj o [godzina] w [miejsce] miało miejsce [co się stało] z udziałem [kto]. Incydent jest obecnie badany, a więcej informacji zostanie podanych wkrótce. </a:t>
            </a:r>
          </a:p>
          <a:p>
            <a:endParaRPr lang="en-GB" dirty="0"/>
          </a:p>
        </p:txBody>
      </p:sp>
      <p:sp>
        <p:nvSpPr>
          <p:cNvPr id="4" name="Symbol zastępczy daty 3">
            <a:extLst>
              <a:ext uri="{FF2B5EF4-FFF2-40B4-BE49-F238E27FC236}">
                <a16:creationId xmlns:a16="http://schemas.microsoft.com/office/drawing/2014/main" id="{B5A8B4FE-B723-228A-C5C6-28AE44564849}"/>
              </a:ext>
            </a:extLst>
          </p:cNvPr>
          <p:cNvSpPr>
            <a:spLocks noGrp="1"/>
          </p:cNvSpPr>
          <p:nvPr>
            <p:ph type="dt" sz="half" idx="4294967295"/>
          </p:nvPr>
        </p:nvSpPr>
        <p:spPr>
          <a:xfrm>
            <a:off x="8891588" y="539750"/>
            <a:ext cx="1800225" cy="366713"/>
          </a:xfrm>
          <a:prstGeom prst="rect">
            <a:avLst/>
          </a:prstGeom>
        </p:spPr>
        <p:txBody>
          <a:bodyPr/>
          <a:lstStyle/>
          <a:p>
            <a:fld id="{D857886D-A165-4D54-8DB0-CE6586ECA8EC}" type="datetime1">
              <a:rPr lang="pl-PL" smtClean="0"/>
              <a:t>22.06.2025</a:t>
            </a:fld>
            <a:endParaRPr lang="pl-PL" dirty="0"/>
          </a:p>
        </p:txBody>
      </p:sp>
    </p:spTree>
    <p:extLst>
      <p:ext uri="{BB962C8B-B14F-4D97-AF65-F5344CB8AC3E}">
        <p14:creationId xmlns:p14="http://schemas.microsoft.com/office/powerpoint/2010/main" val="18894412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FCD76B1-EB1A-E0DA-3332-CF1629AB0C04}"/>
              </a:ext>
            </a:extLst>
          </p:cNvPr>
          <p:cNvSpPr>
            <a:spLocks noGrp="1"/>
          </p:cNvSpPr>
          <p:nvPr>
            <p:ph type="title"/>
          </p:nvPr>
        </p:nvSpPr>
        <p:spPr/>
        <p:txBody>
          <a:bodyPr>
            <a:normAutofit/>
          </a:bodyPr>
          <a:lstStyle/>
          <a:p>
            <a:r>
              <a:rPr lang="pl-PL" dirty="0"/>
              <a:t>2. OŚWIADCZENIE REAKTYWNE – OGÓLNE 2 </a:t>
            </a:r>
            <a:br>
              <a:rPr lang="pl-PL" dirty="0"/>
            </a:br>
            <a:endParaRPr lang="en-GB" dirty="0"/>
          </a:p>
        </p:txBody>
      </p:sp>
      <p:sp>
        <p:nvSpPr>
          <p:cNvPr id="3" name="Symbol zastępczy zawartości 2">
            <a:extLst>
              <a:ext uri="{FF2B5EF4-FFF2-40B4-BE49-F238E27FC236}">
                <a16:creationId xmlns:a16="http://schemas.microsoft.com/office/drawing/2014/main" id="{335D7B23-31CD-CC3A-A8D9-9F332974CB23}"/>
              </a:ext>
            </a:extLst>
          </p:cNvPr>
          <p:cNvSpPr>
            <a:spLocks noGrp="1"/>
          </p:cNvSpPr>
          <p:nvPr>
            <p:ph idx="1"/>
          </p:nvPr>
        </p:nvSpPr>
        <p:spPr/>
        <p:txBody>
          <a:bodyPr>
            <a:normAutofit/>
          </a:bodyPr>
          <a:lstStyle/>
          <a:p>
            <a:r>
              <a:rPr lang="pl-PL" dirty="0"/>
              <a:t>Około godziny [godzina] w [miejsce] miało miejsce zdarzenie, które jest obecnie badane jako [zdarzenie]. Pracujemy nad ustaleniem [szkód, obrażeń itp.]. W tej chwili potwierdziliśmy, że [ogólne informacje, które są pewne. Usunąć, jeśli nie ma potwierdzonych informacji].⠀⠀⠀⠀⠀⠀⠀⠀⠀</a:t>
            </a:r>
          </a:p>
          <a:p>
            <a:r>
              <a:rPr lang="pl-PL" dirty="0"/>
              <a:t>Bezpieczeństwo i dobre samopoczucie naszych pracowników, kontrahentów i sąsiadów są dla nas priorytetem. [Wyrażenie współczucia/troski, jeśli to stosowne]. </a:t>
            </a:r>
          </a:p>
          <a:p>
            <a:r>
              <a:rPr lang="pl-PL" dirty="0"/>
              <a:t>W miarę uzyskiwania dalszych informacji będziemy przekazywać aktualizacje za pośrednictwem [adres strony internetowej] oraz regularnych briefingów dla mediów.⠀⠀⠀⠀⠀⠀⠀⠀⠀</a:t>
            </a:r>
          </a:p>
          <a:p>
            <a:r>
              <a:rPr lang="pl-PL" dirty="0"/>
              <a:t>Uwaga dla mediów: Konferencje prasowe będą odbywać się w [miejsce] o [godzina – konkretna godzina lub ogólna, np. co godzinę o pełnej godzinie itp.]. </a:t>
            </a:r>
          </a:p>
          <a:p>
            <a:endParaRPr lang="en-GB" dirty="0"/>
          </a:p>
        </p:txBody>
      </p:sp>
      <p:sp>
        <p:nvSpPr>
          <p:cNvPr id="4" name="Symbol zastępczy numeru slajdu 3">
            <a:extLst>
              <a:ext uri="{FF2B5EF4-FFF2-40B4-BE49-F238E27FC236}">
                <a16:creationId xmlns:a16="http://schemas.microsoft.com/office/drawing/2014/main" id="{E04B972D-604A-46A3-D021-C82EF9FABA73}"/>
              </a:ext>
            </a:extLst>
          </p:cNvPr>
          <p:cNvSpPr>
            <a:spLocks noGrp="1"/>
          </p:cNvSpPr>
          <p:nvPr>
            <p:ph type="sldNum" sz="quarter" idx="10"/>
          </p:nvPr>
        </p:nvSpPr>
        <p:spPr/>
        <p:txBody>
          <a:bodyPr/>
          <a:lstStyle/>
          <a:p>
            <a:fld id="{EB4015AA-59F6-416B-87A6-8E3D940284E2}" type="slidenum">
              <a:rPr lang="pl-PL" smtClean="0"/>
              <a:pPr/>
              <a:t>29</a:t>
            </a:fld>
            <a:endParaRPr lang="pl-PL" dirty="0"/>
          </a:p>
        </p:txBody>
      </p:sp>
    </p:spTree>
    <p:extLst>
      <p:ext uri="{BB962C8B-B14F-4D97-AF65-F5344CB8AC3E}">
        <p14:creationId xmlns:p14="http://schemas.microsoft.com/office/powerpoint/2010/main" val="15747295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ytuł 5">
            <a:extLst>
              <a:ext uri="{FF2B5EF4-FFF2-40B4-BE49-F238E27FC236}">
                <a16:creationId xmlns:a16="http://schemas.microsoft.com/office/drawing/2014/main" id="{097F0B76-713E-3974-7259-5231FFF7CD96}"/>
              </a:ext>
            </a:extLst>
          </p:cNvPr>
          <p:cNvSpPr>
            <a:spLocks noGrp="1"/>
          </p:cNvSpPr>
          <p:nvPr>
            <p:ph type="title"/>
          </p:nvPr>
        </p:nvSpPr>
        <p:spPr/>
        <p:txBody>
          <a:bodyPr>
            <a:normAutofit fontScale="90000"/>
          </a:bodyPr>
          <a:lstStyle/>
          <a:p>
            <a:r>
              <a:rPr lang="pl-PL" dirty="0"/>
              <a:t>Wyodrębnienie grup docelowych, do których będzie kierowana komunikacja w kryzysie:</a:t>
            </a:r>
            <a:br>
              <a:rPr lang="pl-PL" dirty="0"/>
            </a:br>
            <a:endParaRPr lang="en-GB" dirty="0"/>
          </a:p>
        </p:txBody>
      </p:sp>
      <p:sp>
        <p:nvSpPr>
          <p:cNvPr id="7" name="Symbol zastępczy zawartości 6">
            <a:extLst>
              <a:ext uri="{FF2B5EF4-FFF2-40B4-BE49-F238E27FC236}">
                <a16:creationId xmlns:a16="http://schemas.microsoft.com/office/drawing/2014/main" id="{B5E2C79E-9ABB-98BA-B07C-AA203ADB3045}"/>
              </a:ext>
            </a:extLst>
          </p:cNvPr>
          <p:cNvSpPr>
            <a:spLocks noGrp="1"/>
          </p:cNvSpPr>
          <p:nvPr>
            <p:ph idx="1"/>
          </p:nvPr>
        </p:nvSpPr>
        <p:spPr/>
        <p:txBody>
          <a:bodyPr>
            <a:normAutofit/>
          </a:bodyPr>
          <a:lstStyle/>
          <a:p>
            <a:pPr>
              <a:lnSpc>
                <a:spcPct val="120000"/>
              </a:lnSpc>
              <a:spcBef>
                <a:spcPts val="600"/>
              </a:spcBef>
            </a:pPr>
            <a:r>
              <a:rPr lang="pl-PL" dirty="0"/>
              <a:t>To </a:t>
            </a:r>
            <a:r>
              <a:rPr lang="pl-PL" b="1" dirty="0"/>
              <a:t>jedna z podstawowych czynności</a:t>
            </a:r>
            <a:r>
              <a:rPr lang="pl-PL" dirty="0"/>
              <a:t>. O ile poszkodowani, bliscy ofiar i poszkodowanych, czy osoby zagrożone należą do oczywistych grup, to często zapomina się o ratownikach, pracownikach administracji, którzy przecież także są zaangażowani w rozwiązywanie sytuacji kryzysowych.</a:t>
            </a:r>
            <a:endParaRPr lang="pl-PL" sz="2800" dirty="0"/>
          </a:p>
          <a:p>
            <a:pPr>
              <a:lnSpc>
                <a:spcPct val="120000"/>
              </a:lnSpc>
              <a:spcBef>
                <a:spcPts val="600"/>
              </a:spcBef>
            </a:pPr>
            <a:r>
              <a:rPr lang="pl-PL" b="1" dirty="0"/>
              <a:t>Grupy docelowe</a:t>
            </a:r>
            <a:r>
              <a:rPr lang="pl-PL" dirty="0"/>
              <a:t>:</a:t>
            </a:r>
            <a:endParaRPr lang="pl-PL" sz="2800" dirty="0"/>
          </a:p>
          <a:p>
            <a:pPr lvl="1">
              <a:lnSpc>
                <a:spcPct val="120000"/>
              </a:lnSpc>
              <a:spcBef>
                <a:spcPts val="600"/>
              </a:spcBef>
            </a:pPr>
            <a:r>
              <a:rPr lang="pl-PL" sz="2000" dirty="0"/>
              <a:t>poszkodowani, rodzina i bliscy poszkodowanych,</a:t>
            </a:r>
          </a:p>
          <a:p>
            <a:pPr lvl="1">
              <a:lnSpc>
                <a:spcPct val="120000"/>
              </a:lnSpc>
              <a:spcBef>
                <a:spcPts val="600"/>
              </a:spcBef>
            </a:pPr>
            <a:r>
              <a:rPr lang="pl-PL" sz="2000" dirty="0"/>
              <a:t>osoby zagrożone,</a:t>
            </a:r>
          </a:p>
          <a:p>
            <a:pPr lvl="1">
              <a:lnSpc>
                <a:spcPct val="120000"/>
              </a:lnSpc>
              <a:spcBef>
                <a:spcPts val="600"/>
              </a:spcBef>
            </a:pPr>
            <a:r>
              <a:rPr lang="pl-PL" sz="2000" dirty="0"/>
              <a:t>osoby zaangażowane w rozwiązywanie sytuacji kryzysowej:</a:t>
            </a:r>
          </a:p>
          <a:p>
            <a:pPr lvl="2">
              <a:lnSpc>
                <a:spcPct val="120000"/>
              </a:lnSpc>
              <a:spcBef>
                <a:spcPts val="600"/>
              </a:spcBef>
            </a:pPr>
            <a:r>
              <a:rPr lang="pl-PL" sz="2000" dirty="0"/>
              <a:t>służby ratownicze, porządkowe itp.,</a:t>
            </a:r>
          </a:p>
          <a:p>
            <a:pPr lvl="2">
              <a:lnSpc>
                <a:spcPct val="120000"/>
              </a:lnSpc>
              <a:spcBef>
                <a:spcPts val="600"/>
              </a:spcBef>
            </a:pPr>
            <a:r>
              <a:rPr lang="pl-PL" sz="2000" dirty="0"/>
              <a:t>pracownicy administracji publicznej,</a:t>
            </a:r>
          </a:p>
          <a:p>
            <a:pPr lvl="1">
              <a:lnSpc>
                <a:spcPct val="120000"/>
              </a:lnSpc>
              <a:spcBef>
                <a:spcPts val="600"/>
              </a:spcBef>
            </a:pPr>
            <a:r>
              <a:rPr lang="pl-PL" sz="2000" dirty="0"/>
              <a:t>szeroko rozumiana opinia społeczna.</a:t>
            </a:r>
          </a:p>
          <a:p>
            <a:pPr>
              <a:lnSpc>
                <a:spcPct val="120000"/>
              </a:lnSpc>
              <a:spcBef>
                <a:spcPts val="600"/>
              </a:spcBef>
            </a:pPr>
            <a:endParaRPr lang="pl-PL" dirty="0"/>
          </a:p>
          <a:p>
            <a:pPr>
              <a:lnSpc>
                <a:spcPct val="120000"/>
              </a:lnSpc>
              <a:spcBef>
                <a:spcPts val="600"/>
              </a:spcBef>
            </a:pPr>
            <a:endParaRPr lang="en-GB" dirty="0"/>
          </a:p>
        </p:txBody>
      </p:sp>
      <p:sp>
        <p:nvSpPr>
          <p:cNvPr id="5" name="Symbol zastępczy numeru slajdu 4">
            <a:extLst>
              <a:ext uri="{FF2B5EF4-FFF2-40B4-BE49-F238E27FC236}">
                <a16:creationId xmlns:a16="http://schemas.microsoft.com/office/drawing/2014/main" id="{6ECD58D6-10C2-3745-90C2-63C9688914E9}"/>
              </a:ext>
            </a:extLst>
          </p:cNvPr>
          <p:cNvSpPr>
            <a:spLocks noGrp="1"/>
          </p:cNvSpPr>
          <p:nvPr>
            <p:ph type="sldNum" sz="quarter" idx="10"/>
          </p:nvPr>
        </p:nvSpPr>
        <p:spPr/>
        <p:txBody>
          <a:bodyPr/>
          <a:lstStyle/>
          <a:p>
            <a:fld id="{EB4015AA-59F6-416B-87A6-8E3D940284E2}" type="slidenum">
              <a:rPr lang="pl-PL" smtClean="0"/>
              <a:pPr/>
              <a:t>3</a:t>
            </a:fld>
            <a:endParaRPr lang="pl-PL" dirty="0"/>
          </a:p>
        </p:txBody>
      </p:sp>
    </p:spTree>
    <p:extLst>
      <p:ext uri="{BB962C8B-B14F-4D97-AF65-F5344CB8AC3E}">
        <p14:creationId xmlns:p14="http://schemas.microsoft.com/office/powerpoint/2010/main" val="18212412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C511B46-B864-9315-39CC-0BC284985C7C}"/>
              </a:ext>
            </a:extLst>
          </p:cNvPr>
          <p:cNvSpPr>
            <a:spLocks noGrp="1"/>
          </p:cNvSpPr>
          <p:nvPr>
            <p:ph type="title"/>
          </p:nvPr>
        </p:nvSpPr>
        <p:spPr/>
        <p:txBody>
          <a:bodyPr>
            <a:normAutofit fontScale="90000"/>
          </a:bodyPr>
          <a:lstStyle/>
          <a:p>
            <a:r>
              <a:rPr lang="pl-PL" dirty="0"/>
              <a:t>3. OŚWIADCZENIE – OPÓŹNIENIE, USZKODZENIE LUB WYCOFANIE PRODUKTU</a:t>
            </a:r>
            <a:br>
              <a:rPr lang="pl-PL" dirty="0"/>
            </a:br>
            <a:endParaRPr lang="en-GB" dirty="0"/>
          </a:p>
        </p:txBody>
      </p:sp>
      <p:sp>
        <p:nvSpPr>
          <p:cNvPr id="3" name="Symbol zastępczy zawartości 2">
            <a:extLst>
              <a:ext uri="{FF2B5EF4-FFF2-40B4-BE49-F238E27FC236}">
                <a16:creationId xmlns:a16="http://schemas.microsoft.com/office/drawing/2014/main" id="{8494CFD8-F144-9763-2E5C-AA9D785A86FA}"/>
              </a:ext>
            </a:extLst>
          </p:cNvPr>
          <p:cNvSpPr>
            <a:spLocks noGrp="1"/>
          </p:cNvSpPr>
          <p:nvPr>
            <p:ph idx="1"/>
          </p:nvPr>
        </p:nvSpPr>
        <p:spPr/>
        <p:txBody>
          <a:bodyPr>
            <a:normAutofit/>
          </a:bodyPr>
          <a:lstStyle/>
          <a:p>
            <a:r>
              <a:rPr lang="pl-PL" dirty="0"/>
              <a:t>Wczoraj dowiedzieliśmy się, że kilka dostaw naszego [produktu] zostało [zanieczyszczonych/uszkodzonych/opóźnionych/itp.] z powodu [podaj przyczynę, jeśli jest].⠀⠀⠀⠀⠀⠀⠀⠀⠀</a:t>
            </a:r>
          </a:p>
          <a:p>
            <a:r>
              <a:rPr lang="pl-PL" dirty="0"/>
              <a:t>Pracujemy przez całą dobę wraz z naszymi [producentami/dystrybutorami/zespołem kontroli jakości/inspektorami bezpieczeństwa/przewoźnikami] oraz zespołami wewnętrznymi, aby zapewnić realizację zamówień/dostaw w najbliższym [podaj harmonogram, jeśli to możliwe].⠀⠀⠀⠀⠀⠀⠀⠀⠀</a:t>
            </a:r>
          </a:p>
          <a:p>
            <a:r>
              <a:rPr lang="pl-PL" dirty="0"/>
              <a:t>Szczerze przepraszamy za wszelkie niedogodności, jakie mogło to spowodować, i pracujemy bez wytchnienia, aby zapewnić, że problem ten nie powtórzy się w przyszłości. W razie jakichkolwiek pytań prosimy o kontakt pod adresem </a:t>
            </a:r>
            <a:r>
              <a:rPr lang="pl-PL" u="sng" dirty="0">
                <a:hlinkClick r:id="rId2"/>
              </a:rPr>
              <a:t>____@</a:t>
            </a:r>
            <a:r>
              <a:rPr lang="pl-PL" u="sng" dirty="0" err="1">
                <a:hlinkClick r:id="rId2"/>
              </a:rPr>
              <a:t>company.com</a:t>
            </a:r>
            <a:r>
              <a:rPr lang="pl-PL" dirty="0"/>
              <a:t>.</a:t>
            </a:r>
          </a:p>
          <a:p>
            <a:endParaRPr lang="en-GB" dirty="0"/>
          </a:p>
        </p:txBody>
      </p:sp>
      <p:sp>
        <p:nvSpPr>
          <p:cNvPr id="4" name="Symbol zastępczy numeru slajdu 3">
            <a:extLst>
              <a:ext uri="{FF2B5EF4-FFF2-40B4-BE49-F238E27FC236}">
                <a16:creationId xmlns:a16="http://schemas.microsoft.com/office/drawing/2014/main" id="{86E61AA1-55B7-4DF4-B637-1EE94F04FBD1}"/>
              </a:ext>
            </a:extLst>
          </p:cNvPr>
          <p:cNvSpPr>
            <a:spLocks noGrp="1"/>
          </p:cNvSpPr>
          <p:nvPr>
            <p:ph type="sldNum" sz="quarter" idx="10"/>
          </p:nvPr>
        </p:nvSpPr>
        <p:spPr/>
        <p:txBody>
          <a:bodyPr/>
          <a:lstStyle/>
          <a:p>
            <a:fld id="{EB4015AA-59F6-416B-87A6-8E3D940284E2}" type="slidenum">
              <a:rPr lang="pl-PL" smtClean="0"/>
              <a:pPr/>
              <a:t>30</a:t>
            </a:fld>
            <a:endParaRPr lang="pl-PL" dirty="0"/>
          </a:p>
        </p:txBody>
      </p:sp>
    </p:spTree>
    <p:extLst>
      <p:ext uri="{BB962C8B-B14F-4D97-AF65-F5344CB8AC3E}">
        <p14:creationId xmlns:p14="http://schemas.microsoft.com/office/powerpoint/2010/main" val="11843508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4A811E5-BCA8-C279-B4A6-BC4DCF8790E8}"/>
              </a:ext>
            </a:extLst>
          </p:cNvPr>
          <p:cNvSpPr>
            <a:spLocks noGrp="1"/>
          </p:cNvSpPr>
          <p:nvPr>
            <p:ph type="title"/>
          </p:nvPr>
        </p:nvSpPr>
        <p:spPr/>
        <p:txBody>
          <a:bodyPr>
            <a:normAutofit/>
          </a:bodyPr>
          <a:lstStyle/>
          <a:p>
            <a:r>
              <a:rPr lang="pl-PL" dirty="0"/>
              <a:t>4. OŚWIADCZENIE – PROBLEM TECHNICZNY/ AWARIA </a:t>
            </a:r>
            <a:endParaRPr lang="en-GB" dirty="0"/>
          </a:p>
        </p:txBody>
      </p:sp>
      <p:sp>
        <p:nvSpPr>
          <p:cNvPr id="3" name="Symbol zastępczy zawartości 2">
            <a:extLst>
              <a:ext uri="{FF2B5EF4-FFF2-40B4-BE49-F238E27FC236}">
                <a16:creationId xmlns:a16="http://schemas.microsoft.com/office/drawing/2014/main" id="{4C0E1F6D-4CB5-F81C-A183-93D20AE005E5}"/>
              </a:ext>
            </a:extLst>
          </p:cNvPr>
          <p:cNvSpPr>
            <a:spLocks noGrp="1"/>
          </p:cNvSpPr>
          <p:nvPr>
            <p:ph idx="1"/>
          </p:nvPr>
        </p:nvSpPr>
        <p:spPr/>
        <p:txBody>
          <a:bodyPr>
            <a:normAutofit fontScale="85000" lnSpcReduction="10000"/>
          </a:bodyPr>
          <a:lstStyle/>
          <a:p>
            <a:r>
              <a:rPr lang="pl-PL" dirty="0"/>
              <a:t>Dzisiaj po południu zostaliśmy poinformowani o problemie technicznym/awarii, który ma wpływ na nasze [określić usługę lub produkt].⠀⠀⠀⠀⠀⠀⠀⠀⠀</a:t>
            </a:r>
          </a:p>
          <a:p>
            <a:r>
              <a:rPr lang="pl-PL" dirty="0"/>
              <a:t>Problem ten wystąpił [data i godzina] i dotknął [grupę osób]. Przepraszamy, że nie możemy obecnie zapewnić Państwu [usługi lub produktu]. Nasi technicy pracują nad jak najszybszym przywróceniem pełnej funkcjonalności.⠀⠀⠀⠀⠀⠀⠀⠀⠀</a:t>
            </a:r>
          </a:p>
          <a:p>
            <a:r>
              <a:rPr lang="pl-PL" dirty="0"/>
              <a:t>Będziemy na bieżąco informować Państwa o postępach w rozwiązywaniu tej sprawy na stronie [strona internetowa] oraz na [platformie społecznościowej]. Uruchomiliśmy specjalną linię obsługi klienta, która odpowie na wszelkie pytania związane z tą sprawą. Prosimy o cierpliwość wobec naszego zespołu obsługi klienta, który dokłada wszelkich starań, aby rozwiązać Państwa problemy/zaspokoić potrzeby. Z zespołem pomocy technicznej można skontaktować się pod numerem [1-800-123-4567].⠀⠀⠀⠀⠀⠀⠀</a:t>
            </a:r>
          </a:p>
          <a:p>
            <a:r>
              <a:rPr lang="pl-PL" dirty="0"/>
              <a:t>Szczerze przepraszamy za wszelkie niedogodności, jakie mogły Państwu spowodować, i pracujemy nad tym, aby problem ten nie powtórzył się w przyszłości.</a:t>
            </a:r>
          </a:p>
          <a:p>
            <a:endParaRPr lang="en-GB" dirty="0"/>
          </a:p>
        </p:txBody>
      </p:sp>
      <p:sp>
        <p:nvSpPr>
          <p:cNvPr id="4" name="Symbol zastępczy numeru slajdu 3">
            <a:extLst>
              <a:ext uri="{FF2B5EF4-FFF2-40B4-BE49-F238E27FC236}">
                <a16:creationId xmlns:a16="http://schemas.microsoft.com/office/drawing/2014/main" id="{9159B6CF-9596-82C8-D5F2-A44DF974C36B}"/>
              </a:ext>
            </a:extLst>
          </p:cNvPr>
          <p:cNvSpPr>
            <a:spLocks noGrp="1"/>
          </p:cNvSpPr>
          <p:nvPr>
            <p:ph type="sldNum" sz="quarter" idx="10"/>
          </p:nvPr>
        </p:nvSpPr>
        <p:spPr/>
        <p:txBody>
          <a:bodyPr/>
          <a:lstStyle/>
          <a:p>
            <a:fld id="{EB4015AA-59F6-416B-87A6-8E3D940284E2}" type="slidenum">
              <a:rPr lang="pl-PL" smtClean="0"/>
              <a:pPr/>
              <a:t>31</a:t>
            </a:fld>
            <a:endParaRPr lang="pl-PL" dirty="0"/>
          </a:p>
        </p:txBody>
      </p:sp>
    </p:spTree>
    <p:extLst>
      <p:ext uri="{BB962C8B-B14F-4D97-AF65-F5344CB8AC3E}">
        <p14:creationId xmlns:p14="http://schemas.microsoft.com/office/powerpoint/2010/main" val="11690333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571A819-B919-4FC0-A363-A68B0692923B}"/>
              </a:ext>
            </a:extLst>
          </p:cNvPr>
          <p:cNvSpPr>
            <a:spLocks noGrp="1"/>
          </p:cNvSpPr>
          <p:nvPr>
            <p:ph type="title"/>
          </p:nvPr>
        </p:nvSpPr>
        <p:spPr/>
        <p:txBody>
          <a:bodyPr/>
          <a:lstStyle/>
          <a:p>
            <a:r>
              <a:rPr lang="pl-PL" dirty="0"/>
              <a:t>5. OŚWIADCZENIE – OBRAŹLIWE WYRAŻENIA LUB DZIAŁANIA PRACOWNIKA</a:t>
            </a:r>
            <a:endParaRPr lang="en-GB" dirty="0"/>
          </a:p>
        </p:txBody>
      </p:sp>
      <p:sp>
        <p:nvSpPr>
          <p:cNvPr id="3" name="Symbol zastępczy zawartości 2">
            <a:extLst>
              <a:ext uri="{FF2B5EF4-FFF2-40B4-BE49-F238E27FC236}">
                <a16:creationId xmlns:a16="http://schemas.microsoft.com/office/drawing/2014/main" id="{68F657EA-3A94-0274-1515-A7E56F8780F4}"/>
              </a:ext>
            </a:extLst>
          </p:cNvPr>
          <p:cNvSpPr>
            <a:spLocks noGrp="1"/>
          </p:cNvSpPr>
          <p:nvPr>
            <p:ph idx="1"/>
          </p:nvPr>
        </p:nvSpPr>
        <p:spPr/>
        <p:txBody>
          <a:bodyPr>
            <a:normAutofit fontScale="70000" lnSpcReduction="20000"/>
          </a:bodyPr>
          <a:lstStyle/>
          <a:p>
            <a:pPr>
              <a:spcBef>
                <a:spcPts val="0"/>
              </a:spcBef>
            </a:pPr>
            <a:r>
              <a:rPr lang="pl-PL" dirty="0"/>
              <a:t>[Jeśli tylko podejrzenie]⠀⠀⠀⠀</a:t>
            </a:r>
          </a:p>
          <a:p>
            <a:pPr>
              <a:spcBef>
                <a:spcPts val="0"/>
              </a:spcBef>
            </a:pPr>
            <a:r>
              <a:rPr lang="pl-PL" dirty="0"/>
              <a:t>Wciąż oceniamy sytuację i zarzuty. Chcemy zrozumieć, co się stało, a naszym następnym krokiem będzie współpraca z zespołem [ds. kadr/ zasadami pracy/ kierownictwem/ prawnym] w celu ustalenia najlepszego sposobu postępowania. W międzyczasie chcielibyśmy przekazać nasze najszczersze przeprosiny wszystkim osobom, które zostały dotknięte lub zaniepokojone tymi zarzutami.⠀⠀⠀⠀⠀⠀⠀⠀⠀</a:t>
            </a:r>
          </a:p>
          <a:p>
            <a:pPr>
              <a:spcBef>
                <a:spcPts val="0"/>
              </a:spcBef>
            </a:pPr>
            <a:r>
              <a:rPr lang="pl-PL" dirty="0"/>
              <a:t>[Potwierdzone dowody:]</a:t>
            </a:r>
          </a:p>
          <a:p>
            <a:pPr>
              <a:spcBef>
                <a:spcPts val="0"/>
              </a:spcBef>
            </a:pPr>
            <a:r>
              <a:rPr lang="pl-PL" dirty="0"/>
              <a:t>Poglądy wyrażone przez tego pracownika w żaden sposób nie odzwierciedlają wartości [firmy] i wyrażamy empatię wobec osób, które poczuły się zranione, zaniepokojone lub zaniepokojone [słowami/działaniami] tego pracownika. </a:t>
            </a:r>
          </a:p>
          <a:p>
            <a:pPr>
              <a:spcBef>
                <a:spcPts val="0"/>
              </a:spcBef>
            </a:pPr>
            <a:r>
              <a:rPr lang="pl-PL" dirty="0"/>
              <a:t>Zdecydowanie potępiamy to, co [pracownik] [powiedział/ zrobił], w związku z czym podjęliśmy decyzję, że nie możemy dłużej [reprezentować/ zatrudniać/ współpracować/ być partnerem] [pracownika]. Jesteśmy zdeterminowani, aby zapewnić bezpieczne i integracyjne środowisko pracy w [firma] i współpracujemy z naszym zespołem [ds. kadr/ ds. zasobów ludzkich/ kierownictwem/ działem prawnym] w celu ustalenia najlepszego sposobu postępowania. </a:t>
            </a:r>
          </a:p>
          <a:p>
            <a:pPr>
              <a:spcBef>
                <a:spcPts val="0"/>
              </a:spcBef>
            </a:pPr>
            <a:r>
              <a:rPr lang="pl-PL" dirty="0"/>
              <a:t>Jeszcze raz szczerze przepraszamy [osoby] poszkodowane. </a:t>
            </a:r>
          </a:p>
          <a:p>
            <a:endParaRPr lang="en-GB" dirty="0"/>
          </a:p>
        </p:txBody>
      </p:sp>
      <p:sp>
        <p:nvSpPr>
          <p:cNvPr id="4" name="Symbol zastępczy numeru slajdu 3">
            <a:extLst>
              <a:ext uri="{FF2B5EF4-FFF2-40B4-BE49-F238E27FC236}">
                <a16:creationId xmlns:a16="http://schemas.microsoft.com/office/drawing/2014/main" id="{D349D4D9-D8F3-1622-A3FF-2A550F3B631D}"/>
              </a:ext>
            </a:extLst>
          </p:cNvPr>
          <p:cNvSpPr>
            <a:spLocks noGrp="1"/>
          </p:cNvSpPr>
          <p:nvPr>
            <p:ph type="sldNum" sz="quarter" idx="10"/>
          </p:nvPr>
        </p:nvSpPr>
        <p:spPr/>
        <p:txBody>
          <a:bodyPr/>
          <a:lstStyle/>
          <a:p>
            <a:fld id="{EB4015AA-59F6-416B-87A6-8E3D940284E2}" type="slidenum">
              <a:rPr lang="pl-PL" smtClean="0"/>
              <a:pPr/>
              <a:t>32</a:t>
            </a:fld>
            <a:endParaRPr lang="pl-PL" dirty="0"/>
          </a:p>
        </p:txBody>
      </p:sp>
    </p:spTree>
    <p:extLst>
      <p:ext uri="{BB962C8B-B14F-4D97-AF65-F5344CB8AC3E}">
        <p14:creationId xmlns:p14="http://schemas.microsoft.com/office/powerpoint/2010/main" val="42367735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A6F595E-0EAF-932C-5472-095ECAC21BAD}"/>
              </a:ext>
            </a:extLst>
          </p:cNvPr>
          <p:cNvSpPr>
            <a:spLocks noGrp="1"/>
          </p:cNvSpPr>
          <p:nvPr>
            <p:ph type="title"/>
          </p:nvPr>
        </p:nvSpPr>
        <p:spPr/>
        <p:txBody>
          <a:bodyPr>
            <a:normAutofit/>
          </a:bodyPr>
          <a:lstStyle/>
          <a:p>
            <a:r>
              <a:rPr lang="pl-PL" dirty="0"/>
              <a:t>6. OŚWIADCZENIE – WYPADEK PRZY PRACY⠀</a:t>
            </a:r>
            <a:br>
              <a:rPr lang="pl-PL" dirty="0"/>
            </a:br>
            <a:r>
              <a:rPr lang="pl-PL" dirty="0"/>
              <a:t>⠀⠀⠀⠀⠀⠀⠀⠀</a:t>
            </a:r>
            <a:endParaRPr lang="en-GB" dirty="0"/>
          </a:p>
        </p:txBody>
      </p:sp>
      <p:sp>
        <p:nvSpPr>
          <p:cNvPr id="3" name="Symbol zastępczy zawartości 2">
            <a:extLst>
              <a:ext uri="{FF2B5EF4-FFF2-40B4-BE49-F238E27FC236}">
                <a16:creationId xmlns:a16="http://schemas.microsoft.com/office/drawing/2014/main" id="{377093CD-7995-67EC-737C-1D71790256A1}"/>
              </a:ext>
            </a:extLst>
          </p:cNvPr>
          <p:cNvSpPr>
            <a:spLocks noGrp="1"/>
          </p:cNvSpPr>
          <p:nvPr>
            <p:ph idx="1"/>
          </p:nvPr>
        </p:nvSpPr>
        <p:spPr/>
        <p:txBody>
          <a:bodyPr>
            <a:normAutofit fontScale="85000" lnSpcReduction="10000"/>
          </a:bodyPr>
          <a:lstStyle/>
          <a:p>
            <a:r>
              <a:rPr lang="pl-PL" dirty="0"/>
              <a:t>Z głębokim smutkiem potwierdzamy, że [imię i nazwisko osoby lub po prostu „jeden z naszych współpracowników/klientów/członków załogi”] uległ wypadkowi w [miejsce] w [miasto] dziś rano. Obecnie przebywa w [lokalizacja szpitala] i otrzymuje pomoc medyczną. Jesteśmy w kontakcie z rodziną i robimy wszystko, co w naszej mocy, aby wesprzeć ją w tym trudnym czasie.⠀⠀⠀⠀⠀⠀⠀⠀⠀</a:t>
            </a:r>
          </a:p>
          <a:p>
            <a:r>
              <a:rPr lang="pl-PL" dirty="0"/>
              <a:t>Wszczęto dochodzenie i w pełni współpracujemy z organami ścigania. Na godzinę [godzina] podjęliśmy decyzję o [opóźnieniu/ zamknięciu/ ograniczeniu/ utrzymaniu] działalności [witryny/firmy/fabryki/biura] do czasu zakończenia dochodzenia.⠀⠀⠀⠀⠀⠀⠀⠀⠀</a:t>
            </a:r>
          </a:p>
          <a:p>
            <a:r>
              <a:rPr lang="pl-PL" dirty="0"/>
              <a:t>W ciągu [___] lat naszej działalności zachowaliśmy doskonałe wyniki w zakresie bezpieczeństwa. Przeglądniemy nasze procedury i wdrożymy wszelkie zalecenia władz, aby zapobiec powtórzeniu się takiej sytuacji. Więcej informacji podamy, gdy tylko zostaną nam przekazane, a aktualności dotyczące tego zdarzenia będziemy publikować na naszej stronie internetowej i w mediach społecznościowych o [dacie i godzinie].</a:t>
            </a:r>
          </a:p>
        </p:txBody>
      </p:sp>
      <p:sp>
        <p:nvSpPr>
          <p:cNvPr id="4" name="Symbol zastępczy numeru slajdu 3">
            <a:extLst>
              <a:ext uri="{FF2B5EF4-FFF2-40B4-BE49-F238E27FC236}">
                <a16:creationId xmlns:a16="http://schemas.microsoft.com/office/drawing/2014/main" id="{7108DADB-2952-1041-702B-DDD186C3A8FE}"/>
              </a:ext>
            </a:extLst>
          </p:cNvPr>
          <p:cNvSpPr>
            <a:spLocks noGrp="1"/>
          </p:cNvSpPr>
          <p:nvPr>
            <p:ph type="sldNum" sz="quarter" idx="10"/>
          </p:nvPr>
        </p:nvSpPr>
        <p:spPr/>
        <p:txBody>
          <a:bodyPr/>
          <a:lstStyle/>
          <a:p>
            <a:fld id="{EB4015AA-59F6-416B-87A6-8E3D940284E2}" type="slidenum">
              <a:rPr lang="pl-PL" smtClean="0"/>
              <a:pPr/>
              <a:t>33</a:t>
            </a:fld>
            <a:endParaRPr lang="pl-PL" dirty="0"/>
          </a:p>
        </p:txBody>
      </p:sp>
    </p:spTree>
    <p:extLst>
      <p:ext uri="{BB962C8B-B14F-4D97-AF65-F5344CB8AC3E}">
        <p14:creationId xmlns:p14="http://schemas.microsoft.com/office/powerpoint/2010/main" val="12277087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FD20C73-3BD3-F697-7209-6AA3DC28D142}"/>
              </a:ext>
            </a:extLst>
          </p:cNvPr>
          <p:cNvSpPr>
            <a:spLocks noGrp="1"/>
          </p:cNvSpPr>
          <p:nvPr>
            <p:ph type="title"/>
          </p:nvPr>
        </p:nvSpPr>
        <p:spPr/>
        <p:txBody>
          <a:bodyPr/>
          <a:lstStyle/>
          <a:p>
            <a:r>
              <a:rPr lang="pl-PL" dirty="0"/>
              <a:t>7. OŚWIADCZENIE – ŚMIERĆ W WYPADKU</a:t>
            </a:r>
            <a:endParaRPr lang="en-GB" dirty="0"/>
          </a:p>
        </p:txBody>
      </p:sp>
      <p:sp>
        <p:nvSpPr>
          <p:cNvPr id="3" name="Symbol zastępczy zawartości 2">
            <a:extLst>
              <a:ext uri="{FF2B5EF4-FFF2-40B4-BE49-F238E27FC236}">
                <a16:creationId xmlns:a16="http://schemas.microsoft.com/office/drawing/2014/main" id="{50E20F56-36F4-5CE6-1793-277CD582439C}"/>
              </a:ext>
            </a:extLst>
          </p:cNvPr>
          <p:cNvSpPr>
            <a:spLocks noGrp="1"/>
          </p:cNvSpPr>
          <p:nvPr>
            <p:ph idx="1"/>
          </p:nvPr>
        </p:nvSpPr>
        <p:spPr>
          <a:xfrm>
            <a:off x="521370" y="1727589"/>
            <a:ext cx="9144919" cy="5148592"/>
          </a:xfrm>
        </p:spPr>
        <p:txBody>
          <a:bodyPr>
            <a:normAutofit fontScale="92500" lnSpcReduction="10000"/>
          </a:bodyPr>
          <a:lstStyle/>
          <a:p>
            <a:pPr>
              <a:lnSpc>
                <a:spcPct val="170000"/>
              </a:lnSpc>
              <a:spcBef>
                <a:spcPts val="0"/>
              </a:spcBef>
            </a:pPr>
            <a:r>
              <a:rPr lang="pl-PL" sz="1400" dirty="0"/>
              <a:t>Jesteśmy głęboko zasmuceni i zdruzgotani śmiercią naszego cennego współpracownika, [imię i nazwisko osoby], w wyniku wypadku, który miał miejsce w [miejsce] w [miasto/region] podczas [krótki opis okoliczności].⠀⠀⠀⠀⠀⠀⠀⠀⠀</a:t>
            </a:r>
          </a:p>
          <a:p>
            <a:pPr>
              <a:lnSpc>
                <a:spcPct val="170000"/>
              </a:lnSpc>
              <a:spcBef>
                <a:spcPts val="0"/>
              </a:spcBef>
            </a:pPr>
            <a:r>
              <a:rPr lang="pl-PL" sz="1400" dirty="0"/>
              <a:t>„[Imię i nazwisko osoby] był/a kochany/a przez wszystkich, którzy pracowali z nim/nią podczas imponującej [__]-letniej kariery. Wraz z współpracownikami [imię i nazwisko osoby] oraz całym zespołem [nazwa firmy] pragniemy przekazać najszczersze kondolencje oraz wyrazy miłości i wsparcia rodzinie i przyjaciołom [imię i nazwisko osoby] w tym niezwykle trudnym czasie.⠀⠀⠀⠀⠀⠀⠀⠀⠀</a:t>
            </a:r>
          </a:p>
          <a:p>
            <a:pPr>
              <a:lnSpc>
                <a:spcPct val="170000"/>
              </a:lnSpc>
              <a:spcBef>
                <a:spcPts val="0"/>
              </a:spcBef>
            </a:pPr>
            <a:r>
              <a:rPr lang="pl-PL" sz="1400" dirty="0"/>
              <a:t>Nie posiadamy żadnych dalszych informacji, ale ściśle współpracujemy z organami śledczymi w sprawie tego zdarzenia. Nie spoczniemy, dopóki śledztwo nie zostanie zakończone i nie zostaną wprowadzone środki zapobiegawcze, jeśli będzie to konieczne. Będziemy przekazywać aktualne informacje, gdy tylko zostaną nam przekazane.⠀⠀⠀⠀⠀⠀⠀⠀⠀</a:t>
            </a:r>
          </a:p>
          <a:p>
            <a:pPr>
              <a:lnSpc>
                <a:spcPct val="170000"/>
              </a:lnSpc>
              <a:spcBef>
                <a:spcPts val="0"/>
              </a:spcBef>
            </a:pPr>
            <a:r>
              <a:rPr lang="pl-PL" sz="1400" dirty="0"/>
              <a:t>Prosimy o uszanowanie delikatnego charakteru tego zdarzenia dla naszych pracowników i rodziny [imię i nazwisko osoby] oraz kierowanie wszelkich pytań bezpośrednio do naszego zespołu ds. relacji z mediami.⠀⠀⠀⠀⠀⠀⠀⠀⠀</a:t>
            </a:r>
          </a:p>
          <a:p>
            <a:pPr>
              <a:lnSpc>
                <a:spcPct val="170000"/>
              </a:lnSpc>
              <a:spcBef>
                <a:spcPts val="0"/>
              </a:spcBef>
            </a:pPr>
            <a:r>
              <a:rPr lang="pl-PL" sz="1400" dirty="0"/>
              <a:t>KONTAKT DLA MEDIÓW </a:t>
            </a:r>
          </a:p>
          <a:p>
            <a:pPr>
              <a:lnSpc>
                <a:spcPct val="170000"/>
              </a:lnSpc>
              <a:spcBef>
                <a:spcPts val="0"/>
              </a:spcBef>
            </a:pPr>
            <a:r>
              <a:rPr lang="pl-PL" sz="1400" dirty="0"/>
              <a:t>Imię i nazwisko: </a:t>
            </a:r>
          </a:p>
          <a:p>
            <a:pPr>
              <a:lnSpc>
                <a:spcPct val="170000"/>
              </a:lnSpc>
              <a:spcBef>
                <a:spcPts val="0"/>
              </a:spcBef>
            </a:pPr>
            <a:r>
              <a:rPr lang="pl-PL" sz="1400" dirty="0"/>
              <a:t>Telefon: </a:t>
            </a:r>
          </a:p>
          <a:p>
            <a:pPr>
              <a:lnSpc>
                <a:spcPct val="170000"/>
              </a:lnSpc>
              <a:spcBef>
                <a:spcPts val="0"/>
              </a:spcBef>
            </a:pPr>
            <a:r>
              <a:rPr lang="pl-PL" sz="1400" dirty="0"/>
              <a:t>E-mail:</a:t>
            </a:r>
          </a:p>
          <a:p>
            <a:endParaRPr lang="en-GB" sz="1100" dirty="0"/>
          </a:p>
        </p:txBody>
      </p:sp>
      <p:sp>
        <p:nvSpPr>
          <p:cNvPr id="4" name="Symbol zastępczy numeru slajdu 3">
            <a:extLst>
              <a:ext uri="{FF2B5EF4-FFF2-40B4-BE49-F238E27FC236}">
                <a16:creationId xmlns:a16="http://schemas.microsoft.com/office/drawing/2014/main" id="{AC11A7E1-CE09-78FE-445E-78EC79067000}"/>
              </a:ext>
            </a:extLst>
          </p:cNvPr>
          <p:cNvSpPr>
            <a:spLocks noGrp="1"/>
          </p:cNvSpPr>
          <p:nvPr>
            <p:ph type="sldNum" sz="quarter" idx="10"/>
          </p:nvPr>
        </p:nvSpPr>
        <p:spPr/>
        <p:txBody>
          <a:bodyPr/>
          <a:lstStyle/>
          <a:p>
            <a:fld id="{EB4015AA-59F6-416B-87A6-8E3D940284E2}" type="slidenum">
              <a:rPr lang="pl-PL" smtClean="0"/>
              <a:pPr/>
              <a:t>34</a:t>
            </a:fld>
            <a:endParaRPr lang="pl-PL" dirty="0"/>
          </a:p>
        </p:txBody>
      </p:sp>
    </p:spTree>
    <p:extLst>
      <p:ext uri="{BB962C8B-B14F-4D97-AF65-F5344CB8AC3E}">
        <p14:creationId xmlns:p14="http://schemas.microsoft.com/office/powerpoint/2010/main" val="30953923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6149B6B-271F-3E64-371F-ADECFB87B6EE}"/>
              </a:ext>
            </a:extLst>
          </p:cNvPr>
          <p:cNvSpPr>
            <a:spLocks noGrp="1"/>
          </p:cNvSpPr>
          <p:nvPr>
            <p:ph type="title"/>
          </p:nvPr>
        </p:nvSpPr>
        <p:spPr/>
        <p:txBody>
          <a:bodyPr>
            <a:normAutofit fontScale="90000"/>
          </a:bodyPr>
          <a:lstStyle/>
          <a:p>
            <a:r>
              <a:rPr lang="pl-PL" dirty="0"/>
              <a:t>8. OŚWIADCZENIE – OBRAŹLIWA KAMPANIA MARKETINGOWA⠀⠀⠀⠀⠀⠀⠀⠀</a:t>
            </a:r>
            <a:br>
              <a:rPr lang="pl-PL" dirty="0"/>
            </a:br>
            <a:endParaRPr lang="en-GB" dirty="0"/>
          </a:p>
        </p:txBody>
      </p:sp>
      <p:sp>
        <p:nvSpPr>
          <p:cNvPr id="3" name="Symbol zastępczy zawartości 2">
            <a:extLst>
              <a:ext uri="{FF2B5EF4-FFF2-40B4-BE49-F238E27FC236}">
                <a16:creationId xmlns:a16="http://schemas.microsoft.com/office/drawing/2014/main" id="{98E8A31D-471A-F171-6FC1-554E3130A57E}"/>
              </a:ext>
            </a:extLst>
          </p:cNvPr>
          <p:cNvSpPr>
            <a:spLocks noGrp="1"/>
          </p:cNvSpPr>
          <p:nvPr>
            <p:ph idx="1"/>
          </p:nvPr>
        </p:nvSpPr>
        <p:spPr/>
        <p:txBody>
          <a:bodyPr/>
          <a:lstStyle/>
          <a:p>
            <a:r>
              <a:rPr lang="pl-PL" dirty="0"/>
              <a:t>Byliśmy zaskoczeni niektórymi reakcjami na naszą [opis kampanii marketingowej]. Z perspektywy czasu jasne jest, że wiele osób było [zdenerwowanych/obrażonych/frustrowanych/itp.]. Nie było to w żadnym wypadku naszym zamiarem. Dokonaliśmy złego wyboru w [opis przewinienia]. Szczerze przepraszamy za naszą błędną ocenę sytuacji i głęboko żałujemy, że opublikowaliśmy tę nieczułą reklamę. W przyszłości będziemy znacznie bardziej ostrożni przy tworzeniu kampanii i komunikatów, które będą bardziej spójne z wartościami i misją naszej firmy. </a:t>
            </a:r>
          </a:p>
          <a:p>
            <a:pPr marL="0" indent="0">
              <a:buNone/>
            </a:pPr>
            <a:endParaRPr lang="en-GB" dirty="0"/>
          </a:p>
        </p:txBody>
      </p:sp>
      <p:sp>
        <p:nvSpPr>
          <p:cNvPr id="4" name="Symbol zastępczy numeru slajdu 3">
            <a:extLst>
              <a:ext uri="{FF2B5EF4-FFF2-40B4-BE49-F238E27FC236}">
                <a16:creationId xmlns:a16="http://schemas.microsoft.com/office/drawing/2014/main" id="{110C7801-8274-E4FD-F043-4B644B186479}"/>
              </a:ext>
            </a:extLst>
          </p:cNvPr>
          <p:cNvSpPr>
            <a:spLocks noGrp="1"/>
          </p:cNvSpPr>
          <p:nvPr>
            <p:ph type="sldNum" sz="quarter" idx="10"/>
          </p:nvPr>
        </p:nvSpPr>
        <p:spPr/>
        <p:txBody>
          <a:bodyPr/>
          <a:lstStyle/>
          <a:p>
            <a:fld id="{EB4015AA-59F6-416B-87A6-8E3D940284E2}" type="slidenum">
              <a:rPr lang="pl-PL" smtClean="0"/>
              <a:pPr/>
              <a:t>35</a:t>
            </a:fld>
            <a:endParaRPr lang="pl-PL" dirty="0"/>
          </a:p>
        </p:txBody>
      </p:sp>
    </p:spTree>
    <p:extLst>
      <p:ext uri="{BB962C8B-B14F-4D97-AF65-F5344CB8AC3E}">
        <p14:creationId xmlns:p14="http://schemas.microsoft.com/office/powerpoint/2010/main" val="37149625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5A24DD8-8082-92E0-3FEE-3573AA71AB65}"/>
              </a:ext>
            </a:extLst>
          </p:cNvPr>
          <p:cNvSpPr>
            <a:spLocks noGrp="1"/>
          </p:cNvSpPr>
          <p:nvPr>
            <p:ph type="title"/>
          </p:nvPr>
        </p:nvSpPr>
        <p:spPr/>
        <p:txBody>
          <a:bodyPr>
            <a:normAutofit fontScale="90000"/>
          </a:bodyPr>
          <a:lstStyle/>
          <a:p>
            <a:r>
              <a:rPr lang="pl-PL" dirty="0"/>
              <a:t>9. OŚWIADCZENIE – PROBLEM Z OBSŁUGĄ KLIENTA⠀⠀⠀⠀⠀⠀⠀⠀⠀</a:t>
            </a:r>
            <a:br>
              <a:rPr lang="pl-PL" dirty="0"/>
            </a:br>
            <a:endParaRPr lang="en-GB" dirty="0"/>
          </a:p>
        </p:txBody>
      </p:sp>
      <p:sp>
        <p:nvSpPr>
          <p:cNvPr id="3" name="Symbol zastępczy zawartości 2">
            <a:extLst>
              <a:ext uri="{FF2B5EF4-FFF2-40B4-BE49-F238E27FC236}">
                <a16:creationId xmlns:a16="http://schemas.microsoft.com/office/drawing/2014/main" id="{9695DF55-303C-377E-A9A5-84B39C644184}"/>
              </a:ext>
            </a:extLst>
          </p:cNvPr>
          <p:cNvSpPr>
            <a:spLocks noGrp="1"/>
          </p:cNvSpPr>
          <p:nvPr>
            <p:ph idx="1"/>
          </p:nvPr>
        </p:nvSpPr>
        <p:spPr/>
        <p:txBody>
          <a:bodyPr>
            <a:normAutofit fontScale="85000" lnSpcReduction="10000"/>
          </a:bodyPr>
          <a:lstStyle/>
          <a:p>
            <a:r>
              <a:rPr lang="pl-PL" dirty="0"/>
              <a:t>Jesteśmy głęboko zaangażowani w obsługę naszych klientów i zdajemy sobie sprawę, że nie dotrzymaliśmy tego zobowiązania. Jesteśmy zdeterminowani, aby naprawić sytuację i opracowaliśmy plan działania, który ma na celu zarówno 1.) zadośćuczynienie w miarę naszych możliwości, jak i 2.) zapewnienie, że taka sytuacja nigdy więcej się nie powtórzy. Nie ma dla nas nic ważniejszego niż zapewnienie każdemu klientowi jak najlepszych doświadczeń z naszą firmą od tego dnia. Dlatego podjęliśmy już następujące działania:⠀⠀⠀⠀⠀⠀⠀⠀⠀</a:t>
            </a:r>
          </a:p>
          <a:p>
            <a:r>
              <a:rPr lang="pl-PL" dirty="0"/>
              <a:t>• [Działanie 1]</a:t>
            </a:r>
          </a:p>
          <a:p>
            <a:r>
              <a:rPr lang="pl-PL" dirty="0"/>
              <a:t>•[Działanie 2]</a:t>
            </a:r>
          </a:p>
          <a:p>
            <a:r>
              <a:rPr lang="pl-PL" dirty="0"/>
              <a:t>•[Działanie 3]⠀⠀⠀⠀⠀⠀⠀⠀⠀⠀⠀⠀</a:t>
            </a:r>
          </a:p>
          <a:p>
            <a:r>
              <a:rPr lang="pl-PL" dirty="0"/>
              <a:t>Zachęcamy wszystkich klientów, którzy mają obawy dotyczące swoich kont lub dalszej współpracy z [nazwa firmy], do kontaktować się z nami telefonicznie lub mailowo pod numerem [222-222-2222] przez całą dobę, siedem dni w tygodniu.⠀⠀⠀</a:t>
            </a:r>
            <a:endParaRPr lang="en-GB" dirty="0"/>
          </a:p>
        </p:txBody>
      </p:sp>
      <p:sp>
        <p:nvSpPr>
          <p:cNvPr id="4" name="Symbol zastępczy numeru slajdu 3">
            <a:extLst>
              <a:ext uri="{FF2B5EF4-FFF2-40B4-BE49-F238E27FC236}">
                <a16:creationId xmlns:a16="http://schemas.microsoft.com/office/drawing/2014/main" id="{CD90431E-4C70-46AE-89C2-18F562AD6A4B}"/>
              </a:ext>
            </a:extLst>
          </p:cNvPr>
          <p:cNvSpPr>
            <a:spLocks noGrp="1"/>
          </p:cNvSpPr>
          <p:nvPr>
            <p:ph type="sldNum" sz="quarter" idx="10"/>
          </p:nvPr>
        </p:nvSpPr>
        <p:spPr/>
        <p:txBody>
          <a:bodyPr/>
          <a:lstStyle/>
          <a:p>
            <a:fld id="{EB4015AA-59F6-416B-87A6-8E3D940284E2}" type="slidenum">
              <a:rPr lang="pl-PL" smtClean="0"/>
              <a:pPr/>
              <a:t>36</a:t>
            </a:fld>
            <a:endParaRPr lang="pl-PL" dirty="0"/>
          </a:p>
        </p:txBody>
      </p:sp>
    </p:spTree>
    <p:extLst>
      <p:ext uri="{BB962C8B-B14F-4D97-AF65-F5344CB8AC3E}">
        <p14:creationId xmlns:p14="http://schemas.microsoft.com/office/powerpoint/2010/main" val="34508432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1315999-1C17-E090-F7E9-6967484957BA}"/>
              </a:ext>
            </a:extLst>
          </p:cNvPr>
          <p:cNvSpPr>
            <a:spLocks noGrp="1"/>
          </p:cNvSpPr>
          <p:nvPr>
            <p:ph type="title"/>
          </p:nvPr>
        </p:nvSpPr>
        <p:spPr/>
        <p:txBody>
          <a:bodyPr/>
          <a:lstStyle/>
          <a:p>
            <a:r>
              <a:rPr lang="pl-PL" dirty="0" err="1"/>
              <a:t>SMSy</a:t>
            </a:r>
            <a:r>
              <a:rPr lang="pl-PL" dirty="0"/>
              <a:t> do pracowników lub wiadomości na Messengera/ Whatsappa </a:t>
            </a:r>
            <a:r>
              <a:rPr lang="pl-PL" dirty="0" err="1"/>
              <a:t>itp</a:t>
            </a:r>
            <a:endParaRPr lang="en-GB" dirty="0"/>
          </a:p>
        </p:txBody>
      </p:sp>
      <p:sp>
        <p:nvSpPr>
          <p:cNvPr id="3" name="Symbol zastępczy zawartości 2">
            <a:extLst>
              <a:ext uri="{FF2B5EF4-FFF2-40B4-BE49-F238E27FC236}">
                <a16:creationId xmlns:a16="http://schemas.microsoft.com/office/drawing/2014/main" id="{2F849AA2-3F4C-79D3-FCD6-155B4D2B35A2}"/>
              </a:ext>
            </a:extLst>
          </p:cNvPr>
          <p:cNvSpPr>
            <a:spLocks noGrp="1"/>
          </p:cNvSpPr>
          <p:nvPr>
            <p:ph idx="1"/>
          </p:nvPr>
        </p:nvSpPr>
        <p:spPr>
          <a:xfrm>
            <a:off x="737394" y="1979837"/>
            <a:ext cx="8928895" cy="4896344"/>
          </a:xfrm>
        </p:spPr>
        <p:txBody>
          <a:bodyPr>
            <a:normAutofit fontScale="92500"/>
          </a:bodyPr>
          <a:lstStyle/>
          <a:p>
            <a:pPr>
              <a:lnSpc>
                <a:spcPct val="120000"/>
              </a:lnSpc>
              <a:spcBef>
                <a:spcPts val="0"/>
              </a:spcBef>
            </a:pPr>
            <a:r>
              <a:rPr lang="pl-PL" b="1" dirty="0"/>
              <a:t>Warto wcześniej spisać „najbardziej prawdopodobne” sytuacje awaryjne </a:t>
            </a:r>
            <a:r>
              <a:rPr lang="pl-PL" dirty="0"/>
              <a:t>do zakomunikowania pracownikom w wiadomościach tekstowych, uwzględniając limit znaków. Mając pod ręką szablony wiadomości tekstowych na wypadek sytuacji awaryjnych, można po prostu zaktualizować je o najnowsze informacje.</a:t>
            </a:r>
          </a:p>
          <a:p>
            <a:pPr>
              <a:lnSpc>
                <a:spcPct val="120000"/>
              </a:lnSpc>
              <a:spcBef>
                <a:spcPts val="0"/>
              </a:spcBef>
            </a:pPr>
            <a:r>
              <a:rPr lang="pl-PL" dirty="0"/>
              <a:t>Jedną z największych zalet wysyłania wiadomości tekstowych do pracowników jest to, że wiadomość niemal zawsze dociera do wszystkich, niezależnie od tego, gdzie się znajdują. </a:t>
            </a:r>
          </a:p>
          <a:p>
            <a:pPr>
              <a:lnSpc>
                <a:spcPct val="120000"/>
              </a:lnSpc>
              <a:spcBef>
                <a:spcPts val="0"/>
              </a:spcBef>
            </a:pPr>
            <a:r>
              <a:rPr lang="pl-PL" b="1" dirty="0"/>
              <a:t>Po wysłaniu wiadomości tekstowych należy wysłać wiadomość e-mail</a:t>
            </a:r>
            <a:r>
              <a:rPr lang="pl-PL" dirty="0"/>
              <a:t>. Większy format i możliwość zawarcia większej ilości szczegółów sprawiają, że jest to idealne rozwiązanie na drugą wiadomość, która uzupełnia brakujące informacje.</a:t>
            </a:r>
          </a:p>
          <a:p>
            <a:pPr>
              <a:lnSpc>
                <a:spcPct val="120000"/>
              </a:lnSpc>
              <a:spcBef>
                <a:spcPts val="0"/>
              </a:spcBef>
            </a:pPr>
            <a:r>
              <a:rPr lang="pl-PL" dirty="0"/>
              <a:t>Ważne jest mieć dostęp do aktualnej listy wszystkich pracowników w dowolnym momencie. W sytuacji kryzysowej (niezależnie od tego, czy jest to po prostu nagła sytuacja pogodowa, czy coś poważniejszego) ostatnią rzeczą, o którą chcemy się martwić, jest to, że nie powiadomiliśmy nowego pracownika. </a:t>
            </a:r>
          </a:p>
          <a:p>
            <a:pPr>
              <a:lnSpc>
                <a:spcPct val="120000"/>
              </a:lnSpc>
              <a:spcBef>
                <a:spcPts val="0"/>
              </a:spcBef>
            </a:pPr>
            <a:r>
              <a:rPr lang="pl-PL" dirty="0"/>
              <a:t>Treści należy dostosować do konkretnych obaw i potrzeb różnych grup pracowników.</a:t>
            </a:r>
          </a:p>
          <a:p>
            <a:endParaRPr lang="en-GB" dirty="0"/>
          </a:p>
        </p:txBody>
      </p:sp>
      <p:sp>
        <p:nvSpPr>
          <p:cNvPr id="4" name="Symbol zastępczy numeru slajdu 3">
            <a:extLst>
              <a:ext uri="{FF2B5EF4-FFF2-40B4-BE49-F238E27FC236}">
                <a16:creationId xmlns:a16="http://schemas.microsoft.com/office/drawing/2014/main" id="{648779E0-DC68-B2FE-57E0-2EBF61AACBC5}"/>
              </a:ext>
            </a:extLst>
          </p:cNvPr>
          <p:cNvSpPr>
            <a:spLocks noGrp="1"/>
          </p:cNvSpPr>
          <p:nvPr>
            <p:ph type="sldNum" sz="quarter" idx="10"/>
          </p:nvPr>
        </p:nvSpPr>
        <p:spPr/>
        <p:txBody>
          <a:bodyPr/>
          <a:lstStyle/>
          <a:p>
            <a:fld id="{EB4015AA-59F6-416B-87A6-8E3D940284E2}" type="slidenum">
              <a:rPr lang="pl-PL" smtClean="0"/>
              <a:pPr/>
              <a:t>37</a:t>
            </a:fld>
            <a:endParaRPr lang="pl-PL" dirty="0"/>
          </a:p>
        </p:txBody>
      </p:sp>
    </p:spTree>
    <p:extLst>
      <p:ext uri="{BB962C8B-B14F-4D97-AF65-F5344CB8AC3E}">
        <p14:creationId xmlns:p14="http://schemas.microsoft.com/office/powerpoint/2010/main" val="4481076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B27CE5-E57E-1A27-549B-AB0C373B4530}"/>
              </a:ext>
            </a:extLst>
          </p:cNvPr>
          <p:cNvSpPr>
            <a:spLocks noGrp="1"/>
          </p:cNvSpPr>
          <p:nvPr>
            <p:ph type="title"/>
          </p:nvPr>
        </p:nvSpPr>
        <p:spPr/>
        <p:txBody>
          <a:bodyPr/>
          <a:lstStyle/>
          <a:p>
            <a:r>
              <a:rPr lang="pl-PL" dirty="0"/>
              <a:t>Warsztat: </a:t>
            </a:r>
            <a:br>
              <a:rPr lang="pl-PL" i="1" dirty="0"/>
            </a:br>
            <a:r>
              <a:rPr lang="pl-PL" i="1" dirty="0"/>
              <a:t>oświadczenie reaktywne (holding </a:t>
            </a:r>
            <a:r>
              <a:rPr lang="pl-PL" i="1" dirty="0" err="1"/>
              <a:t>statement</a:t>
            </a:r>
            <a:r>
              <a:rPr lang="pl-PL" i="1" dirty="0"/>
              <a:t>)</a:t>
            </a:r>
            <a:endParaRPr lang="en-GB" i="1" dirty="0"/>
          </a:p>
        </p:txBody>
      </p:sp>
      <p:sp>
        <p:nvSpPr>
          <p:cNvPr id="3" name="Symbol zastępczy zawartości 2">
            <a:extLst>
              <a:ext uri="{FF2B5EF4-FFF2-40B4-BE49-F238E27FC236}">
                <a16:creationId xmlns:a16="http://schemas.microsoft.com/office/drawing/2014/main" id="{72C2F503-3662-ABFE-1C8F-DF19E2CA518D}"/>
              </a:ext>
            </a:extLst>
          </p:cNvPr>
          <p:cNvSpPr>
            <a:spLocks noGrp="1"/>
          </p:cNvSpPr>
          <p:nvPr>
            <p:ph idx="1"/>
          </p:nvPr>
        </p:nvSpPr>
        <p:spPr/>
        <p:txBody>
          <a:bodyPr/>
          <a:lstStyle/>
          <a:p>
            <a:r>
              <a:rPr lang="pl-PL" dirty="0"/>
              <a:t>Zadanie wykonujemy w grupach 3-4 osobowych</a:t>
            </a:r>
          </a:p>
          <a:p>
            <a:r>
              <a:rPr lang="pl-PL" dirty="0"/>
              <a:t>Czas trwania: 60 minut</a:t>
            </a:r>
          </a:p>
          <a:p>
            <a:r>
              <a:rPr lang="pl-PL" dirty="0"/>
              <a:t>Rodzaj instytucji: Uczelnia typu KANS</a:t>
            </a:r>
          </a:p>
          <a:p>
            <a:pPr marL="0" indent="0">
              <a:buNone/>
            </a:pPr>
            <a:r>
              <a:rPr lang="pl-PL" dirty="0"/>
              <a:t>1. Zastanówcie się nad możliwymi sytuacjami kryzysowymi, które mogą wystąpić w funkcjonowaniu Uczelni, a mogącymi zagrażać wizerunkowi Uczelni. Wypiszcie te sytuacje na tablicy w formie mapy myślowej. Każda grupa powinna zaproponować co najmniej 3.</a:t>
            </a:r>
          </a:p>
          <a:p>
            <a:pPr marL="0" indent="0">
              <a:buNone/>
            </a:pPr>
            <a:r>
              <a:rPr lang="pl-PL" dirty="0"/>
              <a:t>2. Z propozycji wszystkich mniejszych grup wybierzecie 10 najbardziej istotnych (dyskusja całej grupy).</a:t>
            </a:r>
          </a:p>
          <a:p>
            <a:pPr marL="0" indent="0">
              <a:buNone/>
            </a:pPr>
            <a:r>
              <a:rPr lang="pl-PL" dirty="0"/>
              <a:t>3. Wybierzecie 3 sytuacje kryzysowe z tych zaproponowanych przez </a:t>
            </a:r>
            <a:r>
              <a:rPr lang="pl-PL"/>
              <a:t>całość grupy i </a:t>
            </a:r>
            <a:r>
              <a:rPr lang="pl-PL" dirty="0"/>
              <a:t>przygotujcie dla każdej z nich oświadczenie reaktywne, bazując na podanych przykładach oraz zasadach tworzenia takich oświadczeń.</a:t>
            </a:r>
            <a:endParaRPr lang="en-GB" dirty="0"/>
          </a:p>
        </p:txBody>
      </p:sp>
      <p:sp>
        <p:nvSpPr>
          <p:cNvPr id="4" name="Symbol zastępczy numeru slajdu 3">
            <a:extLst>
              <a:ext uri="{FF2B5EF4-FFF2-40B4-BE49-F238E27FC236}">
                <a16:creationId xmlns:a16="http://schemas.microsoft.com/office/drawing/2014/main" id="{3DA0C678-D18B-FB18-EA80-5112CAE003AF}"/>
              </a:ext>
            </a:extLst>
          </p:cNvPr>
          <p:cNvSpPr>
            <a:spLocks noGrp="1"/>
          </p:cNvSpPr>
          <p:nvPr>
            <p:ph type="sldNum" sz="quarter" idx="10"/>
          </p:nvPr>
        </p:nvSpPr>
        <p:spPr/>
        <p:txBody>
          <a:bodyPr/>
          <a:lstStyle/>
          <a:p>
            <a:fld id="{EB4015AA-59F6-416B-87A6-8E3D940284E2}" type="slidenum">
              <a:rPr lang="pl-PL" smtClean="0"/>
              <a:pPr/>
              <a:t>38</a:t>
            </a:fld>
            <a:endParaRPr lang="pl-PL" dirty="0"/>
          </a:p>
        </p:txBody>
      </p:sp>
    </p:spTree>
    <p:extLst>
      <p:ext uri="{BB962C8B-B14F-4D97-AF65-F5344CB8AC3E}">
        <p14:creationId xmlns:p14="http://schemas.microsoft.com/office/powerpoint/2010/main" val="14429542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1300843-6016-FC22-B02E-B8FC4444B1A3}"/>
              </a:ext>
            </a:extLst>
          </p:cNvPr>
          <p:cNvSpPr>
            <a:spLocks noGrp="1"/>
          </p:cNvSpPr>
          <p:nvPr>
            <p:ph type="title"/>
          </p:nvPr>
        </p:nvSpPr>
        <p:spPr/>
        <p:txBody>
          <a:bodyPr/>
          <a:lstStyle/>
          <a:p>
            <a:r>
              <a:rPr lang="pl-PL" dirty="0"/>
              <a:t>Źródła:</a:t>
            </a:r>
            <a:endParaRPr lang="en-GB" dirty="0"/>
          </a:p>
        </p:txBody>
      </p:sp>
      <p:sp>
        <p:nvSpPr>
          <p:cNvPr id="3" name="Symbol zastępczy zawartości 2">
            <a:extLst>
              <a:ext uri="{FF2B5EF4-FFF2-40B4-BE49-F238E27FC236}">
                <a16:creationId xmlns:a16="http://schemas.microsoft.com/office/drawing/2014/main" id="{237B349E-DD3A-B996-A974-BE103999ED3B}"/>
              </a:ext>
            </a:extLst>
          </p:cNvPr>
          <p:cNvSpPr>
            <a:spLocks noGrp="1"/>
          </p:cNvSpPr>
          <p:nvPr>
            <p:ph idx="1"/>
          </p:nvPr>
        </p:nvSpPr>
        <p:spPr/>
        <p:txBody>
          <a:bodyPr/>
          <a:lstStyle/>
          <a:p>
            <a:r>
              <a:rPr lang="pl-PL" dirty="0"/>
              <a:t>M. </a:t>
            </a:r>
            <a:r>
              <a:rPr lang="pl-PL" dirty="0" err="1"/>
              <a:t>Krynicka-Duszyńska</a:t>
            </a:r>
            <a:r>
              <a:rPr lang="pl-PL" dirty="0"/>
              <a:t>, Komunikacja w sytuacji kryzysowej, plan komunikacji, Prace Naukowe Uniwersytetu Ekonomicznego we Wrocławiu nr 131, Uniwersytet Ekonomiczny we Wrocławiu, 2010 </a:t>
            </a:r>
          </a:p>
          <a:p>
            <a:r>
              <a:rPr lang="pl-PL" dirty="0">
                <a:hlinkClick r:id="rId2"/>
              </a:rPr>
              <a:t>12 </a:t>
            </a:r>
            <a:r>
              <a:rPr lang="pl-PL" dirty="0" err="1">
                <a:hlinkClick r:id="rId2"/>
              </a:rPr>
              <a:t>Important</a:t>
            </a:r>
            <a:r>
              <a:rPr lang="pl-PL" dirty="0">
                <a:hlinkClick r:id="rId2"/>
              </a:rPr>
              <a:t> </a:t>
            </a:r>
            <a:r>
              <a:rPr lang="pl-PL" dirty="0" err="1">
                <a:hlinkClick r:id="rId2"/>
              </a:rPr>
              <a:t>Steps</a:t>
            </a:r>
            <a:r>
              <a:rPr lang="pl-PL" dirty="0">
                <a:hlinkClick r:id="rId2"/>
              </a:rPr>
              <a:t> in </a:t>
            </a:r>
            <a:r>
              <a:rPr lang="pl-PL" dirty="0" err="1">
                <a:hlinkClick r:id="rId2"/>
              </a:rPr>
              <a:t>Crisis</a:t>
            </a:r>
            <a:r>
              <a:rPr lang="pl-PL" dirty="0">
                <a:hlinkClick r:id="rId2"/>
              </a:rPr>
              <a:t> </a:t>
            </a:r>
            <a:r>
              <a:rPr lang="pl-PL" dirty="0" err="1">
                <a:hlinkClick r:id="rId2"/>
              </a:rPr>
              <a:t>Communication</a:t>
            </a:r>
            <a:r>
              <a:rPr lang="pl-PL" dirty="0"/>
              <a:t> </a:t>
            </a:r>
          </a:p>
          <a:p>
            <a:r>
              <a:rPr lang="en-GB" u="sng" dirty="0">
                <a:hlinkClick r:id="rId3"/>
              </a:rPr>
              <a:t>11 examples of holding statements for crisis comms | Workshop: The best email platform for internal communications</a:t>
            </a:r>
            <a:endParaRPr lang="pl-PL" dirty="0"/>
          </a:p>
          <a:p>
            <a:pPr marL="0" indent="0">
              <a:buNone/>
            </a:pPr>
            <a:endParaRPr lang="en-GB" dirty="0"/>
          </a:p>
        </p:txBody>
      </p:sp>
      <p:sp>
        <p:nvSpPr>
          <p:cNvPr id="5" name="Symbol zastępczy numeru slajdu 4">
            <a:extLst>
              <a:ext uri="{FF2B5EF4-FFF2-40B4-BE49-F238E27FC236}">
                <a16:creationId xmlns:a16="http://schemas.microsoft.com/office/drawing/2014/main" id="{014F90E7-CD43-4927-B7FC-DBE1CFC994A1}"/>
              </a:ext>
            </a:extLst>
          </p:cNvPr>
          <p:cNvSpPr>
            <a:spLocks noGrp="1"/>
          </p:cNvSpPr>
          <p:nvPr>
            <p:ph type="sldNum" sz="quarter" idx="10"/>
          </p:nvPr>
        </p:nvSpPr>
        <p:spPr/>
        <p:txBody>
          <a:bodyPr/>
          <a:lstStyle/>
          <a:p>
            <a:fld id="{EB4015AA-59F6-416B-87A6-8E3D940284E2}" type="slidenum">
              <a:rPr lang="pl-PL" smtClean="0"/>
              <a:pPr/>
              <a:t>39</a:t>
            </a:fld>
            <a:endParaRPr lang="pl-PL" dirty="0"/>
          </a:p>
        </p:txBody>
      </p:sp>
    </p:spTree>
    <p:extLst>
      <p:ext uri="{BB962C8B-B14F-4D97-AF65-F5344CB8AC3E}">
        <p14:creationId xmlns:p14="http://schemas.microsoft.com/office/powerpoint/2010/main" val="30220225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F3C8A50-A2CB-742D-FE0E-8C1055FE63E1}"/>
              </a:ext>
            </a:extLst>
          </p:cNvPr>
          <p:cNvSpPr>
            <a:spLocks noGrp="1"/>
          </p:cNvSpPr>
          <p:nvPr>
            <p:ph type="title"/>
          </p:nvPr>
        </p:nvSpPr>
        <p:spPr/>
        <p:txBody>
          <a:bodyPr/>
          <a:lstStyle/>
          <a:p>
            <a:r>
              <a:rPr lang="pl-PL" dirty="0"/>
              <a:t>Grupy docelowe (c.d.)</a:t>
            </a:r>
            <a:endParaRPr lang="en-GB" dirty="0"/>
          </a:p>
        </p:txBody>
      </p:sp>
      <p:sp>
        <p:nvSpPr>
          <p:cNvPr id="3" name="Symbol zastępczy zawartości 2">
            <a:extLst>
              <a:ext uri="{FF2B5EF4-FFF2-40B4-BE49-F238E27FC236}">
                <a16:creationId xmlns:a16="http://schemas.microsoft.com/office/drawing/2014/main" id="{9D24D38C-3D1D-1865-E7E6-E634852A9F53}"/>
              </a:ext>
            </a:extLst>
          </p:cNvPr>
          <p:cNvSpPr>
            <a:spLocks noGrp="1"/>
          </p:cNvSpPr>
          <p:nvPr>
            <p:ph idx="1"/>
          </p:nvPr>
        </p:nvSpPr>
        <p:spPr/>
        <p:txBody>
          <a:bodyPr/>
          <a:lstStyle/>
          <a:p>
            <a:pPr>
              <a:lnSpc>
                <a:spcPct val="120000"/>
              </a:lnSpc>
              <a:spcBef>
                <a:spcPts val="600"/>
              </a:spcBef>
            </a:pPr>
            <a:r>
              <a:rPr lang="pl-PL" dirty="0"/>
              <a:t>Oczywiście nie jest to ścisły, zamknięty podział – wszystko zależy od rodzaju kryzysu. Dlatego </a:t>
            </a:r>
            <a:r>
              <a:rPr lang="pl-PL" b="1" dirty="0"/>
              <a:t>warto wcześniej zastanowić się nad potencjalnymi zagrożeniami, kryzysami i przyporządkować do nich grupy docelowe</a:t>
            </a:r>
            <a:r>
              <a:rPr lang="pl-PL" dirty="0"/>
              <a:t>.</a:t>
            </a:r>
            <a:endParaRPr lang="pl-PL" sz="2800" dirty="0"/>
          </a:p>
          <a:p>
            <a:pPr>
              <a:lnSpc>
                <a:spcPct val="120000"/>
              </a:lnSpc>
              <a:spcBef>
                <a:spcPts val="600"/>
              </a:spcBef>
            </a:pPr>
            <a:r>
              <a:rPr lang="pl-PL" dirty="0"/>
              <a:t>Dobrze wytypowane i zdefiniowane grupy docelowe są kluczowe dla skutecznej komunikacji ze społeczeństwem, kampanii informacyjnych – nie tylko w kryzysie. </a:t>
            </a:r>
            <a:r>
              <a:rPr lang="pl-PL" b="1" dirty="0"/>
              <a:t>Każda z grup ma różne wymagania, a przede wszystkim oczekiwania</a:t>
            </a:r>
            <a:r>
              <a:rPr lang="pl-PL" dirty="0"/>
              <a:t>, dlatego przekazy i przesłania muszą być dobierane indywidualnie. Nie da się tego zrobić bez dokładnej analizy, która niestety, jest często bagatelizowana ze względu na czas, który pochłania, a bez niej każda kampania informacyjna czy edukacyjna zakończy się fiaskiem.</a:t>
            </a:r>
            <a:endParaRPr lang="pl-PL" sz="3600" dirty="0"/>
          </a:p>
          <a:p>
            <a:pPr marL="0" indent="0">
              <a:buNone/>
            </a:pPr>
            <a:endParaRPr lang="en-GB" dirty="0"/>
          </a:p>
        </p:txBody>
      </p:sp>
      <p:sp>
        <p:nvSpPr>
          <p:cNvPr id="4" name="Symbol zastępczy numeru slajdu 3">
            <a:extLst>
              <a:ext uri="{FF2B5EF4-FFF2-40B4-BE49-F238E27FC236}">
                <a16:creationId xmlns:a16="http://schemas.microsoft.com/office/drawing/2014/main" id="{77B0A9A3-A635-E823-34E8-398968EB7AB0}"/>
              </a:ext>
            </a:extLst>
          </p:cNvPr>
          <p:cNvSpPr>
            <a:spLocks noGrp="1"/>
          </p:cNvSpPr>
          <p:nvPr>
            <p:ph type="sldNum" sz="quarter" idx="10"/>
          </p:nvPr>
        </p:nvSpPr>
        <p:spPr/>
        <p:txBody>
          <a:bodyPr/>
          <a:lstStyle/>
          <a:p>
            <a:fld id="{EB4015AA-59F6-416B-87A6-8E3D940284E2}" type="slidenum">
              <a:rPr lang="pl-PL" smtClean="0"/>
              <a:pPr/>
              <a:t>4</a:t>
            </a:fld>
            <a:endParaRPr lang="pl-PL" dirty="0"/>
          </a:p>
        </p:txBody>
      </p:sp>
    </p:spTree>
    <p:extLst>
      <p:ext uri="{BB962C8B-B14F-4D97-AF65-F5344CB8AC3E}">
        <p14:creationId xmlns:p14="http://schemas.microsoft.com/office/powerpoint/2010/main" val="17407203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ytuł 5">
            <a:extLst>
              <a:ext uri="{FF2B5EF4-FFF2-40B4-BE49-F238E27FC236}">
                <a16:creationId xmlns:a16="http://schemas.microsoft.com/office/drawing/2014/main" id="{0CD17717-5751-F730-50BD-CBB39F57635A}"/>
              </a:ext>
            </a:extLst>
          </p:cNvPr>
          <p:cNvSpPr>
            <a:spLocks noGrp="1"/>
          </p:cNvSpPr>
          <p:nvPr>
            <p:ph type="title"/>
          </p:nvPr>
        </p:nvSpPr>
        <p:spPr/>
        <p:txBody>
          <a:bodyPr/>
          <a:lstStyle/>
          <a:p>
            <a:r>
              <a:rPr lang="pl-PL" dirty="0"/>
              <a:t>Dziękuję za uwagę </a:t>
            </a:r>
          </a:p>
        </p:txBody>
      </p:sp>
      <p:pic>
        <p:nvPicPr>
          <p:cNvPr id="3076" name="Picture 4" descr="W aplikacji mObywatel złożysz oświadczenie dotyczące zwiększenia limitu ...">
            <a:extLst>
              <a:ext uri="{FF2B5EF4-FFF2-40B4-BE49-F238E27FC236}">
                <a16:creationId xmlns:a16="http://schemas.microsoft.com/office/drawing/2014/main" id="{DB1FBC5E-FB7F-0085-A28A-7A7A38F00929}"/>
              </a:ext>
            </a:extLst>
          </p:cNvPr>
          <p:cNvPicPr>
            <a:picLocks noGrp="1" noChangeAspect="1" noChangeArrowheads="1"/>
          </p:cNvPicPr>
          <p:nvPr>
            <p:ph type="pic" sz="quarter" idx="10"/>
          </p:nvPr>
        </p:nvPicPr>
        <p:blipFill>
          <a:blip r:embed="rId3">
            <a:extLst>
              <a:ext uri="{28A0092B-C50C-407E-A947-70E740481C1C}">
                <a14:useLocalDpi xmlns:a14="http://schemas.microsoft.com/office/drawing/2010/main" val="0"/>
              </a:ext>
            </a:extLst>
          </a:blip>
          <a:srcRect l="15092" r="15092"/>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59948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ytuł 5">
            <a:extLst>
              <a:ext uri="{FF2B5EF4-FFF2-40B4-BE49-F238E27FC236}">
                <a16:creationId xmlns:a16="http://schemas.microsoft.com/office/drawing/2014/main" id="{9C3DF36F-A121-6A5F-EFA9-11A3568A5E25}"/>
              </a:ext>
            </a:extLst>
          </p:cNvPr>
          <p:cNvSpPr>
            <a:spLocks noGrp="1"/>
          </p:cNvSpPr>
          <p:nvPr>
            <p:ph type="title"/>
          </p:nvPr>
        </p:nvSpPr>
        <p:spPr/>
        <p:txBody>
          <a:bodyPr/>
          <a:lstStyle/>
          <a:p>
            <a:r>
              <a:rPr lang="pl-PL" i="1" dirty="0"/>
              <a:t>Powołanie centrum prasowego oraz organizowanie konferencji prasowych </a:t>
            </a:r>
            <a:endParaRPr lang="en-GB" dirty="0"/>
          </a:p>
        </p:txBody>
      </p:sp>
      <p:sp>
        <p:nvSpPr>
          <p:cNvPr id="7" name="Symbol zastępczy zawartości 6">
            <a:extLst>
              <a:ext uri="{FF2B5EF4-FFF2-40B4-BE49-F238E27FC236}">
                <a16:creationId xmlns:a16="http://schemas.microsoft.com/office/drawing/2014/main" id="{6F708719-326B-5C12-4407-824F0D167E3D}"/>
              </a:ext>
            </a:extLst>
          </p:cNvPr>
          <p:cNvSpPr>
            <a:spLocks noGrp="1"/>
          </p:cNvSpPr>
          <p:nvPr>
            <p:ph idx="1"/>
          </p:nvPr>
        </p:nvSpPr>
        <p:spPr/>
        <p:txBody>
          <a:bodyPr/>
          <a:lstStyle/>
          <a:p>
            <a:endParaRPr lang="pl-PL" dirty="0"/>
          </a:p>
          <a:p>
            <a:r>
              <a:rPr lang="pl-PL" dirty="0"/>
              <a:t>Może być w budynkach organizacji lub poza jej obiektami. </a:t>
            </a:r>
          </a:p>
          <a:p>
            <a:r>
              <a:rPr lang="pl-PL" dirty="0"/>
              <a:t>Najlepsze godziny spotkań z dziennikarzami: 10.30, 15.30. </a:t>
            </a:r>
          </a:p>
          <a:p>
            <a:r>
              <a:rPr lang="pl-PL" b="1" dirty="0"/>
              <a:t>Ważne jest zabezpieczenie miejsca </a:t>
            </a:r>
            <a:r>
              <a:rPr lang="pl-PL" dirty="0"/>
              <a:t>w: szybkie łącze internetowe, zewnętrzne linie telefoniczne, plany miejsca zdarzenia w dużym formacie i inne pomocne materiały wizualne, które umożliwiają wyjaśnienie tego, co się stało, pakiety informacji o organizacji (przedsiębiorstwie, instytucji), stosowane środki kontroli i sprawdzania osób ze szczególnym naciskiem na ich bezpieczeństwo. </a:t>
            </a:r>
          </a:p>
          <a:p>
            <a:r>
              <a:rPr lang="pl-PL" b="1" dirty="0"/>
              <a:t>W trakcie konferencji należy</a:t>
            </a:r>
            <a:r>
              <a:rPr lang="pl-PL" dirty="0"/>
              <a:t>: ograniczyć obecność kierownictwa (do osób, które mają szczegółową wiedzę na temat zdarzenia), ustanowić ramy czasowe, przygotować nowe oświadczenie prasowe.</a:t>
            </a:r>
          </a:p>
          <a:p>
            <a:endParaRPr lang="en-GB" dirty="0"/>
          </a:p>
        </p:txBody>
      </p:sp>
      <p:sp>
        <p:nvSpPr>
          <p:cNvPr id="5" name="Symbol zastępczy numeru slajdu 4">
            <a:extLst>
              <a:ext uri="{FF2B5EF4-FFF2-40B4-BE49-F238E27FC236}">
                <a16:creationId xmlns:a16="http://schemas.microsoft.com/office/drawing/2014/main" id="{2C65764D-509D-74F2-E7C1-58FA7A809E22}"/>
              </a:ext>
            </a:extLst>
          </p:cNvPr>
          <p:cNvSpPr>
            <a:spLocks noGrp="1"/>
          </p:cNvSpPr>
          <p:nvPr>
            <p:ph type="sldNum" sz="quarter" idx="10"/>
          </p:nvPr>
        </p:nvSpPr>
        <p:spPr/>
        <p:txBody>
          <a:bodyPr/>
          <a:lstStyle/>
          <a:p>
            <a:fld id="{EB4015AA-59F6-416B-87A6-8E3D940284E2}" type="slidenum">
              <a:rPr lang="pl-PL" smtClean="0"/>
              <a:pPr/>
              <a:t>5</a:t>
            </a:fld>
            <a:endParaRPr lang="pl-PL" dirty="0"/>
          </a:p>
        </p:txBody>
      </p:sp>
    </p:spTree>
    <p:extLst>
      <p:ext uri="{BB962C8B-B14F-4D97-AF65-F5344CB8AC3E}">
        <p14:creationId xmlns:p14="http://schemas.microsoft.com/office/powerpoint/2010/main" val="13157062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3968D3A-7FD2-03D4-B27D-81B8DEE68BA1}"/>
              </a:ext>
            </a:extLst>
          </p:cNvPr>
          <p:cNvSpPr>
            <a:spLocks noGrp="1"/>
          </p:cNvSpPr>
          <p:nvPr>
            <p:ph type="title"/>
          </p:nvPr>
        </p:nvSpPr>
        <p:spPr>
          <a:xfrm>
            <a:off x="1025525" y="899836"/>
            <a:ext cx="8640381" cy="1080001"/>
          </a:xfrm>
        </p:spPr>
        <p:txBody>
          <a:bodyPr anchor="t">
            <a:normAutofit/>
          </a:bodyPr>
          <a:lstStyle/>
          <a:p>
            <a:r>
              <a:rPr lang="pl-PL" i="1" dirty="0"/>
              <a:t>Udzielanie wywiadów telewizyjnych, prasowych </a:t>
            </a:r>
            <a:endParaRPr lang="en-GB" dirty="0"/>
          </a:p>
        </p:txBody>
      </p:sp>
      <p:sp>
        <p:nvSpPr>
          <p:cNvPr id="3" name="Symbol zastępczy zawartości 2">
            <a:extLst>
              <a:ext uri="{FF2B5EF4-FFF2-40B4-BE49-F238E27FC236}">
                <a16:creationId xmlns:a16="http://schemas.microsoft.com/office/drawing/2014/main" id="{CA43674D-B715-26A9-DCA9-FA8F2AC384B2}"/>
              </a:ext>
            </a:extLst>
          </p:cNvPr>
          <p:cNvSpPr>
            <a:spLocks noGrp="1"/>
          </p:cNvSpPr>
          <p:nvPr>
            <p:ph sz="half" idx="1"/>
          </p:nvPr>
        </p:nvSpPr>
        <p:spPr>
          <a:xfrm>
            <a:off x="1169442" y="1763613"/>
            <a:ext cx="3342532" cy="4680018"/>
          </a:xfrm>
        </p:spPr>
        <p:txBody>
          <a:bodyPr>
            <a:normAutofit/>
          </a:bodyPr>
          <a:lstStyle/>
          <a:p>
            <a:r>
              <a:rPr lang="pl-PL" sz="2000" b="1" dirty="0"/>
              <a:t>przeszkolenie rzeczników </a:t>
            </a:r>
            <a:r>
              <a:rPr lang="pl-PL" sz="2000" dirty="0"/>
              <a:t>mających wystąpić w wywiadach z uwzględnieniem scenariuszy kryzysowych jest absolutnie niezbędne. Osoby te muszą znać techniki współpracy z dziennikarzem, aby zyskać pewność siebie.</a:t>
            </a:r>
            <a:br>
              <a:rPr lang="pl-PL" dirty="0"/>
            </a:br>
            <a:r>
              <a:rPr lang="pl-PL" dirty="0"/>
              <a:t> </a:t>
            </a:r>
          </a:p>
          <a:p>
            <a:endParaRPr lang="en-GB" dirty="0"/>
          </a:p>
        </p:txBody>
      </p:sp>
      <p:pic>
        <p:nvPicPr>
          <p:cNvPr id="3074" name="Picture 2" descr="Comment calculer un NPS... et qu'est-ce qu'un bon score">
            <a:extLst>
              <a:ext uri="{FF2B5EF4-FFF2-40B4-BE49-F238E27FC236}">
                <a16:creationId xmlns:a16="http://schemas.microsoft.com/office/drawing/2014/main" id="{F138931A-4C39-5FD0-5CC3-6D9132F795C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054" r="535"/>
          <a:stretch>
            <a:fillRect/>
          </a:stretch>
        </p:blipFill>
        <p:spPr bwMode="auto">
          <a:xfrm>
            <a:off x="5267423" y="1849599"/>
            <a:ext cx="4425616" cy="3384082"/>
          </a:xfrm>
          <a:prstGeom prst="rect">
            <a:avLst/>
          </a:prstGeom>
          <a:solidFill>
            <a:srgbClr val="FFFFFF"/>
          </a:solidFill>
        </p:spPr>
      </p:pic>
      <p:sp>
        <p:nvSpPr>
          <p:cNvPr id="4" name="Symbol zastępczy numeru slajdu 3">
            <a:extLst>
              <a:ext uri="{FF2B5EF4-FFF2-40B4-BE49-F238E27FC236}">
                <a16:creationId xmlns:a16="http://schemas.microsoft.com/office/drawing/2014/main" id="{CF1A14B8-CAA5-EA58-3485-E9F094CFC4E6}"/>
              </a:ext>
            </a:extLst>
          </p:cNvPr>
          <p:cNvSpPr>
            <a:spLocks noGrp="1"/>
          </p:cNvSpPr>
          <p:nvPr>
            <p:ph type="sldNum" sz="quarter" idx="10"/>
          </p:nvPr>
        </p:nvSpPr>
        <p:spPr>
          <a:xfrm>
            <a:off x="8585200" y="7019837"/>
            <a:ext cx="1080000" cy="180000"/>
          </a:xfrm>
        </p:spPr>
        <p:txBody>
          <a:bodyPr anchor="ctr">
            <a:normAutofit fontScale="92500" lnSpcReduction="20000"/>
          </a:bodyPr>
          <a:lstStyle/>
          <a:p>
            <a:pPr>
              <a:lnSpc>
                <a:spcPct val="90000"/>
              </a:lnSpc>
              <a:spcAft>
                <a:spcPts val="600"/>
              </a:spcAft>
            </a:pPr>
            <a:fld id="{EB4015AA-59F6-416B-87A6-8E3D940284E2}" type="slidenum">
              <a:rPr lang="pl-PL" sz="300" smtClean="0"/>
              <a:pPr>
                <a:lnSpc>
                  <a:spcPct val="90000"/>
                </a:lnSpc>
                <a:spcAft>
                  <a:spcPts val="600"/>
                </a:spcAft>
              </a:pPr>
              <a:t>6</a:t>
            </a:fld>
            <a:endParaRPr lang="pl-PL" sz="300"/>
          </a:p>
        </p:txBody>
      </p:sp>
    </p:spTree>
    <p:extLst>
      <p:ext uri="{BB962C8B-B14F-4D97-AF65-F5344CB8AC3E}">
        <p14:creationId xmlns:p14="http://schemas.microsoft.com/office/powerpoint/2010/main" val="2033541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03A73D9-B7B6-B866-C756-F0B54F76D665}"/>
              </a:ext>
            </a:extLst>
          </p:cNvPr>
          <p:cNvSpPr>
            <a:spLocks noGrp="1"/>
          </p:cNvSpPr>
          <p:nvPr>
            <p:ph type="title"/>
          </p:nvPr>
        </p:nvSpPr>
        <p:spPr>
          <a:xfrm>
            <a:off x="1025525" y="899836"/>
            <a:ext cx="8640381" cy="1080001"/>
          </a:xfrm>
        </p:spPr>
        <p:txBody>
          <a:bodyPr anchor="t">
            <a:normAutofit/>
          </a:bodyPr>
          <a:lstStyle/>
          <a:p>
            <a:r>
              <a:rPr lang="pl-PL" i="1" dirty="0"/>
              <a:t>Oświadczenia prasowe </a:t>
            </a:r>
            <a:endParaRPr lang="en-GB" dirty="0"/>
          </a:p>
        </p:txBody>
      </p:sp>
      <p:sp>
        <p:nvSpPr>
          <p:cNvPr id="3" name="Symbol zastępczy zawartości 2">
            <a:extLst>
              <a:ext uri="{FF2B5EF4-FFF2-40B4-BE49-F238E27FC236}">
                <a16:creationId xmlns:a16="http://schemas.microsoft.com/office/drawing/2014/main" id="{011EE2A0-9F44-06A0-5C90-0D77880298E6}"/>
              </a:ext>
            </a:extLst>
          </p:cNvPr>
          <p:cNvSpPr>
            <a:spLocks noGrp="1"/>
          </p:cNvSpPr>
          <p:nvPr>
            <p:ph sz="half" idx="1"/>
          </p:nvPr>
        </p:nvSpPr>
        <p:spPr>
          <a:xfrm>
            <a:off x="1025906" y="1979837"/>
            <a:ext cx="4140000" cy="4680018"/>
          </a:xfrm>
        </p:spPr>
        <p:txBody>
          <a:bodyPr>
            <a:normAutofit/>
          </a:bodyPr>
          <a:lstStyle/>
          <a:p>
            <a:r>
              <a:rPr lang="pl-PL" dirty="0"/>
              <a:t>to </a:t>
            </a:r>
            <a:r>
              <a:rPr lang="pl-PL" b="1" dirty="0"/>
              <a:t>podstawowe narzędzie komunikacji w sytuacji kryzysowej</a:t>
            </a:r>
            <a:r>
              <a:rPr lang="pl-PL" dirty="0"/>
              <a:t>. Zawierają one oficjalne wyjaśnienie podmiotu o zdarzeniu, jakie miało miejsce. </a:t>
            </a:r>
          </a:p>
          <a:p>
            <a:r>
              <a:rPr lang="pl-PL" dirty="0"/>
              <a:t>Przez cały czas trwania kryzysu informacje dla prasy powinny być częste i obszerne, a do tego </a:t>
            </a:r>
            <a:r>
              <a:rPr lang="pl-PL" b="1" dirty="0"/>
              <a:t>potrzebne jest ich numerowanie z określeniem daty i godziny wydania</a:t>
            </a:r>
            <a:r>
              <a:rPr lang="pl-PL" dirty="0"/>
              <a:t>. To ułatwi dziennikarzom utrzymanie chronologii zdarzeń.</a:t>
            </a:r>
          </a:p>
          <a:p>
            <a:endParaRPr lang="en-GB" dirty="0"/>
          </a:p>
        </p:txBody>
      </p:sp>
      <p:pic>
        <p:nvPicPr>
          <p:cNvPr id="5122" name="Picture 2" descr="Press Release Examples: The Last One You Will Ever Need | Express Writers">
            <a:extLst>
              <a:ext uri="{FF2B5EF4-FFF2-40B4-BE49-F238E27FC236}">
                <a16:creationId xmlns:a16="http://schemas.microsoft.com/office/drawing/2014/main" id="{C55821DD-D942-6DE0-C291-BBCBC66A6D0C}"/>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525908" y="2123653"/>
            <a:ext cx="4140000" cy="2732400"/>
          </a:xfrm>
          <a:prstGeom prst="rect">
            <a:avLst/>
          </a:prstGeom>
          <a:solidFill>
            <a:srgbClr val="FFFFFF"/>
          </a:solidFill>
        </p:spPr>
      </p:pic>
      <p:sp>
        <p:nvSpPr>
          <p:cNvPr id="4" name="Symbol zastępczy numeru slajdu 3">
            <a:extLst>
              <a:ext uri="{FF2B5EF4-FFF2-40B4-BE49-F238E27FC236}">
                <a16:creationId xmlns:a16="http://schemas.microsoft.com/office/drawing/2014/main" id="{2A4DDB09-2493-D1B0-780F-1F0C838FD74B}"/>
              </a:ext>
            </a:extLst>
          </p:cNvPr>
          <p:cNvSpPr>
            <a:spLocks noGrp="1"/>
          </p:cNvSpPr>
          <p:nvPr>
            <p:ph type="sldNum" sz="quarter" idx="10"/>
          </p:nvPr>
        </p:nvSpPr>
        <p:spPr>
          <a:xfrm>
            <a:off x="8585200" y="7019837"/>
            <a:ext cx="1080000" cy="180000"/>
          </a:xfrm>
        </p:spPr>
        <p:txBody>
          <a:bodyPr anchor="ctr">
            <a:normAutofit fontScale="92500" lnSpcReduction="20000"/>
          </a:bodyPr>
          <a:lstStyle/>
          <a:p>
            <a:pPr>
              <a:lnSpc>
                <a:spcPct val="90000"/>
              </a:lnSpc>
              <a:spcAft>
                <a:spcPts val="600"/>
              </a:spcAft>
            </a:pPr>
            <a:fld id="{EB4015AA-59F6-416B-87A6-8E3D940284E2}" type="slidenum">
              <a:rPr lang="pl-PL" sz="300" smtClean="0"/>
              <a:pPr>
                <a:lnSpc>
                  <a:spcPct val="90000"/>
                </a:lnSpc>
                <a:spcAft>
                  <a:spcPts val="600"/>
                </a:spcAft>
              </a:pPr>
              <a:t>7</a:t>
            </a:fld>
            <a:endParaRPr lang="pl-PL" sz="300"/>
          </a:p>
        </p:txBody>
      </p:sp>
    </p:spTree>
    <p:extLst>
      <p:ext uri="{BB962C8B-B14F-4D97-AF65-F5344CB8AC3E}">
        <p14:creationId xmlns:p14="http://schemas.microsoft.com/office/powerpoint/2010/main" val="23668198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ytuł 5">
            <a:extLst>
              <a:ext uri="{FF2B5EF4-FFF2-40B4-BE49-F238E27FC236}">
                <a16:creationId xmlns:a16="http://schemas.microsoft.com/office/drawing/2014/main" id="{3C169BAE-90E7-7626-6E67-45AAE8520683}"/>
              </a:ext>
            </a:extLst>
          </p:cNvPr>
          <p:cNvSpPr>
            <a:spLocks noGrp="1"/>
          </p:cNvSpPr>
          <p:nvPr>
            <p:ph type="title"/>
          </p:nvPr>
        </p:nvSpPr>
        <p:spPr/>
        <p:txBody>
          <a:bodyPr/>
          <a:lstStyle/>
          <a:p>
            <a:r>
              <a:rPr lang="pl-PL" dirty="0"/>
              <a:t>Przykład oświadczenia prasowego:</a:t>
            </a:r>
            <a:endParaRPr lang="en-GB" dirty="0"/>
          </a:p>
        </p:txBody>
      </p:sp>
      <p:sp>
        <p:nvSpPr>
          <p:cNvPr id="5" name="Symbol zastępczy numeru slajdu 4">
            <a:extLst>
              <a:ext uri="{FF2B5EF4-FFF2-40B4-BE49-F238E27FC236}">
                <a16:creationId xmlns:a16="http://schemas.microsoft.com/office/drawing/2014/main" id="{FA5F59DB-341C-693B-5696-134E023E46E0}"/>
              </a:ext>
            </a:extLst>
          </p:cNvPr>
          <p:cNvSpPr>
            <a:spLocks noGrp="1"/>
          </p:cNvSpPr>
          <p:nvPr>
            <p:ph type="sldNum" sz="quarter" idx="10"/>
          </p:nvPr>
        </p:nvSpPr>
        <p:spPr/>
        <p:txBody>
          <a:bodyPr/>
          <a:lstStyle/>
          <a:p>
            <a:fld id="{EB4015AA-59F6-416B-87A6-8E3D940284E2}" type="slidenum">
              <a:rPr lang="pl-PL" smtClean="0"/>
              <a:pPr/>
              <a:t>8</a:t>
            </a:fld>
            <a:endParaRPr lang="pl-PL" dirty="0"/>
          </a:p>
        </p:txBody>
      </p:sp>
      <p:sp>
        <p:nvSpPr>
          <p:cNvPr id="8" name="Rectangle 2">
            <a:extLst>
              <a:ext uri="{FF2B5EF4-FFF2-40B4-BE49-F238E27FC236}">
                <a16:creationId xmlns:a16="http://schemas.microsoft.com/office/drawing/2014/main" id="{69AEE7D9-7FC2-4EF6-EA4A-E132BC6A2744}"/>
              </a:ext>
            </a:extLst>
          </p:cNvPr>
          <p:cNvSpPr>
            <a:spLocks noChangeArrowheads="1"/>
          </p:cNvSpPr>
          <p:nvPr/>
        </p:nvSpPr>
        <p:spPr bwMode="auto">
          <a:xfrm>
            <a:off x="0" y="0"/>
            <a:ext cx="10691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9" name="Textbox 43">
            <a:extLst>
              <a:ext uri="{FF2B5EF4-FFF2-40B4-BE49-F238E27FC236}">
                <a16:creationId xmlns:a16="http://schemas.microsoft.com/office/drawing/2014/main" id="{CE523EF7-FDB0-1601-6E5E-B380394033A7}"/>
              </a:ext>
            </a:extLst>
          </p:cNvPr>
          <p:cNvSpPr txBox="1">
            <a:spLocks/>
          </p:cNvSpPr>
          <p:nvPr/>
        </p:nvSpPr>
        <p:spPr bwMode="auto">
          <a:xfrm>
            <a:off x="502888" y="1619597"/>
            <a:ext cx="9162312" cy="4716144"/>
          </a:xfrm>
          <a:prstGeom prst="rect">
            <a:avLst/>
          </a:prstGeom>
          <a:noFill/>
          <a:ln w="6350">
            <a:solidFill>
              <a:srgbClr val="231F2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0" tIns="0" rIns="0" bIns="0" numCol="1" anchor="t" anchorCtr="0" compatLnSpc="1">
            <a:prstTxWarp prst="textNoShape">
              <a:avLst/>
            </a:prstTxWarp>
          </a:bodyPr>
          <a:lstStyle>
            <a:lvl1pPr indent="2159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15900" algn="ctr" defTabSz="914400" rtl="0" eaLnBrk="0" fontAlgn="base" latinLnBrk="0" hangingPunct="0">
              <a:lnSpc>
                <a:spcPct val="100000"/>
              </a:lnSpc>
              <a:spcBef>
                <a:spcPct val="0"/>
              </a:spcBef>
              <a:spcAft>
                <a:spcPct val="0"/>
              </a:spcAft>
              <a:buClrTx/>
              <a:buSzTx/>
              <a:buFontTx/>
              <a:buNone/>
              <a:tabLst/>
            </a:pPr>
            <a:endParaRPr kumimoji="0" lang="pl-PL" altLang="pl-PL" sz="900" b="0" i="0" u="none" strike="noStrike" cap="none" normalizeH="0" baseline="0" dirty="0">
              <a:ln>
                <a:noFill/>
              </a:ln>
              <a:solidFill>
                <a:srgbClr val="231F20"/>
              </a:solidFill>
              <a:effectLst/>
              <a:latin typeface="Arial" panose="020B0604020202020204" pitchFamily="34" charset="0"/>
              <a:ea typeface="Times New Roman" panose="02020603050405020304" pitchFamily="18" charset="0"/>
            </a:endParaRPr>
          </a:p>
          <a:p>
            <a:pPr marL="0" marR="0" lvl="0" indent="215900" algn="ctr" defTabSz="914400" rtl="0" eaLnBrk="0" fontAlgn="base" latinLnBrk="0" hangingPunct="0">
              <a:lnSpc>
                <a:spcPct val="100000"/>
              </a:lnSpc>
              <a:spcBef>
                <a:spcPct val="0"/>
              </a:spcBef>
              <a:spcAft>
                <a:spcPct val="0"/>
              </a:spcAft>
              <a:buClrTx/>
              <a:buSzTx/>
              <a:buFontTx/>
              <a:buNone/>
              <a:tabLst/>
            </a:pPr>
            <a:endParaRPr lang="pl-PL" altLang="pl-PL" sz="900" dirty="0">
              <a:solidFill>
                <a:srgbClr val="231F20"/>
              </a:solidFill>
              <a:ea typeface="Times New Roman" panose="02020603050405020304" pitchFamily="18" charset="0"/>
            </a:endParaRPr>
          </a:p>
          <a:p>
            <a:pPr marL="0" marR="0" lvl="0" indent="215900" algn="ctr" defTabSz="914400" rtl="0" eaLnBrk="0" fontAlgn="base" latinLnBrk="0" hangingPunct="0">
              <a:lnSpc>
                <a:spcPct val="100000"/>
              </a:lnSpc>
              <a:spcBef>
                <a:spcPct val="0"/>
              </a:spcBef>
              <a:spcAft>
                <a:spcPct val="0"/>
              </a:spcAft>
              <a:buClrTx/>
              <a:buSzTx/>
              <a:buFontTx/>
              <a:buNone/>
              <a:tabLst/>
            </a:pPr>
            <a:r>
              <a:rPr kumimoji="0" lang="pl-PL" altLang="pl-PL" b="0" i="0" u="none" strike="noStrike" cap="none" normalizeH="0" baseline="0" dirty="0">
                <a:ln>
                  <a:noFill/>
                </a:ln>
                <a:solidFill>
                  <a:srgbClr val="231F20"/>
                </a:solidFill>
                <a:effectLst/>
                <a:latin typeface="Open Sans" panose="020B0606030504020204" pitchFamily="34" charset="0"/>
                <a:ea typeface="Open Sans" panose="020B0606030504020204" pitchFamily="34" charset="0"/>
                <a:cs typeface="Open Sans" panose="020B0606030504020204" pitchFamily="34" charset="0"/>
              </a:rPr>
              <a:t>OŚWIADCZENIE PRASOWE</a:t>
            </a:r>
            <a:endParaRPr kumimoji="0" lang="pl-PL" altLang="pl-PL" b="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endParaRPr>
          </a:p>
          <a:p>
            <a:pPr marL="0" marR="0" lvl="0" indent="215900" algn="l" defTabSz="914400" rtl="0" eaLnBrk="0" fontAlgn="base" latinLnBrk="0" hangingPunct="0">
              <a:lnSpc>
                <a:spcPct val="100000"/>
              </a:lnSpc>
              <a:spcBef>
                <a:spcPct val="0"/>
              </a:spcBef>
              <a:spcAft>
                <a:spcPct val="0"/>
              </a:spcAft>
              <a:buClrTx/>
              <a:buSzTx/>
              <a:buFontTx/>
              <a:buNone/>
              <a:tabLst/>
            </a:pPr>
            <a:r>
              <a:rPr kumimoji="0" lang="pl-PL" altLang="pl-PL" b="0" i="0" u="none" strike="noStrike" cap="none" normalizeH="0" baseline="0" dirty="0">
                <a:ln>
                  <a:noFill/>
                </a:ln>
                <a:solidFill>
                  <a:srgbClr val="231F20"/>
                </a:solidFill>
                <a:effectLst/>
                <a:latin typeface="Open Sans" panose="020B0606030504020204" pitchFamily="34" charset="0"/>
                <a:ea typeface="Open Sans" panose="020B0606030504020204" pitchFamily="34" charset="0"/>
                <a:cs typeface="Open Sans" panose="020B0606030504020204" pitchFamily="34" charset="0"/>
              </a:rPr>
              <a:t>Data:</a:t>
            </a:r>
            <a:endParaRPr kumimoji="0" lang="pl-PL" altLang="pl-PL" b="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endParaRPr>
          </a:p>
          <a:p>
            <a:pPr marL="0" marR="0" lvl="0" indent="215900" algn="l" defTabSz="914400" rtl="0" eaLnBrk="0" fontAlgn="base" latinLnBrk="0" hangingPunct="0">
              <a:lnSpc>
                <a:spcPct val="100000"/>
              </a:lnSpc>
              <a:spcBef>
                <a:spcPct val="0"/>
              </a:spcBef>
              <a:spcAft>
                <a:spcPct val="0"/>
              </a:spcAft>
              <a:buClrTx/>
              <a:buSzTx/>
              <a:buFontTx/>
              <a:buNone/>
              <a:tabLst/>
            </a:pPr>
            <a:r>
              <a:rPr kumimoji="0" lang="pl-PL" altLang="pl-PL" b="0" i="0" u="none" strike="noStrike" cap="none" normalizeH="0" baseline="0" dirty="0">
                <a:ln>
                  <a:noFill/>
                </a:ln>
                <a:solidFill>
                  <a:srgbClr val="231F20"/>
                </a:solidFill>
                <a:effectLst/>
                <a:latin typeface="Open Sans" panose="020B0606030504020204" pitchFamily="34" charset="0"/>
                <a:ea typeface="Open Sans" panose="020B0606030504020204" pitchFamily="34" charset="0"/>
                <a:cs typeface="Open Sans" panose="020B0606030504020204" pitchFamily="34" charset="0"/>
              </a:rPr>
              <a:t>Czas:</a:t>
            </a:r>
            <a:endParaRPr kumimoji="0" lang="pl-PL" altLang="pl-PL" b="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endParaRPr>
          </a:p>
          <a:p>
            <a:pPr marL="0" marR="0" lvl="0" indent="215900" algn="l" defTabSz="914400" rtl="0" eaLnBrk="0" fontAlgn="base" latinLnBrk="0" hangingPunct="0">
              <a:lnSpc>
                <a:spcPct val="100000"/>
              </a:lnSpc>
              <a:spcBef>
                <a:spcPct val="0"/>
              </a:spcBef>
              <a:spcAft>
                <a:spcPct val="0"/>
              </a:spcAft>
              <a:buClrTx/>
              <a:buSzTx/>
              <a:buFontTx/>
              <a:buNone/>
              <a:tabLst/>
            </a:pPr>
            <a:r>
              <a:rPr kumimoji="0" lang="pl-PL" altLang="pl-PL" b="0" i="0" u="none" strike="noStrike" cap="none" normalizeH="0" baseline="0" dirty="0">
                <a:ln>
                  <a:noFill/>
                </a:ln>
                <a:solidFill>
                  <a:srgbClr val="231F20"/>
                </a:solidFill>
                <a:effectLst/>
                <a:latin typeface="Open Sans" panose="020B0606030504020204" pitchFamily="34" charset="0"/>
                <a:ea typeface="Open Sans" panose="020B0606030504020204" pitchFamily="34" charset="0"/>
                <a:cs typeface="Open Sans" panose="020B0606030504020204" pitchFamily="34" charset="0"/>
              </a:rPr>
              <a:t>Nr:</a:t>
            </a:r>
          </a:p>
          <a:p>
            <a:pPr marL="0" marR="0" lvl="0" indent="215900" algn="l" defTabSz="914400" rtl="0" eaLnBrk="0" fontAlgn="base" latinLnBrk="0" hangingPunct="0">
              <a:lnSpc>
                <a:spcPct val="100000"/>
              </a:lnSpc>
              <a:spcBef>
                <a:spcPct val="0"/>
              </a:spcBef>
              <a:spcAft>
                <a:spcPct val="0"/>
              </a:spcAft>
              <a:buClrTx/>
              <a:buSzTx/>
              <a:buFontTx/>
              <a:buNone/>
              <a:tabLst/>
            </a:pPr>
            <a:endParaRPr kumimoji="0" lang="pl-PL" altLang="pl-PL" b="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endParaRPr>
          </a:p>
          <a:p>
            <a:pPr marL="0" marR="0" lvl="0" indent="215900" algn="l" defTabSz="914400" rtl="0" eaLnBrk="0" fontAlgn="base" latinLnBrk="0" hangingPunct="0">
              <a:lnSpc>
                <a:spcPct val="100000"/>
              </a:lnSpc>
              <a:spcBef>
                <a:spcPct val="0"/>
              </a:spcBef>
              <a:spcAft>
                <a:spcPct val="0"/>
              </a:spcAft>
              <a:buClrTx/>
              <a:buSzTx/>
              <a:buFontTx/>
              <a:buNone/>
              <a:tabLst/>
            </a:pPr>
            <a:r>
              <a:rPr kumimoji="0" lang="pl-PL" altLang="pl-PL" b="0" i="0" u="none" strike="noStrike" cap="none" normalizeH="0" baseline="0" dirty="0">
                <a:ln>
                  <a:noFill/>
                </a:ln>
                <a:solidFill>
                  <a:srgbClr val="231F20"/>
                </a:solidFill>
                <a:effectLst/>
                <a:latin typeface="Open Sans" panose="020B0606030504020204" pitchFamily="34" charset="0"/>
                <a:ea typeface="Open Sans" panose="020B0606030504020204" pitchFamily="34" charset="0"/>
                <a:cs typeface="Open Sans" panose="020B0606030504020204" pitchFamily="34" charset="0"/>
              </a:rPr>
              <a:t>	Przedsiębiorstwo </a:t>
            </a:r>
            <a:r>
              <a:rPr kumimoji="0" lang="pl-PL" altLang="pl-PL" b="0" i="0" u="none" strike="noStrike" cap="none" normalizeH="0" baseline="0" dirty="0" err="1">
                <a:ln>
                  <a:noFill/>
                </a:ln>
                <a:solidFill>
                  <a:srgbClr val="231F20"/>
                </a:solidFill>
                <a:effectLst/>
                <a:latin typeface="Open Sans" panose="020B0606030504020204" pitchFamily="34" charset="0"/>
                <a:ea typeface="Open Sans" panose="020B0606030504020204" pitchFamily="34" charset="0"/>
                <a:cs typeface="Open Sans" panose="020B0606030504020204" pitchFamily="34" charset="0"/>
              </a:rPr>
              <a:t>XYZ</a:t>
            </a:r>
            <a:r>
              <a:rPr kumimoji="0" lang="pl-PL" altLang="pl-PL" b="0" i="0" u="none" strike="noStrike" cap="none" normalizeH="0" baseline="0" dirty="0">
                <a:ln>
                  <a:noFill/>
                </a:ln>
                <a:solidFill>
                  <a:srgbClr val="231F20"/>
                </a:solidFill>
                <a:effectLst/>
                <a:latin typeface="Open Sans" panose="020B0606030504020204" pitchFamily="34" charset="0"/>
                <a:ea typeface="Open Sans" panose="020B0606030504020204" pitchFamily="34" charset="0"/>
                <a:cs typeface="Open Sans" panose="020B0606030504020204" pitchFamily="34" charset="0"/>
              </a:rPr>
              <a:t> potwierdza, że zdarzył się wypadek (jaki, gdzie i kiedy). 	Działania służb ratowniczych są koordynowane i kontrolowane przez zespół 	na miejscu wypadku.</a:t>
            </a:r>
            <a:endParaRPr kumimoji="0" lang="pl-PL" altLang="pl-PL" b="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endParaRPr>
          </a:p>
          <a:p>
            <a:pPr marL="0" marR="0" lvl="0" indent="215900" algn="l" defTabSz="914400" rtl="0" eaLnBrk="0" fontAlgn="base" latinLnBrk="0" hangingPunct="0">
              <a:lnSpc>
                <a:spcPct val="100000"/>
              </a:lnSpc>
              <a:spcBef>
                <a:spcPct val="0"/>
              </a:spcBef>
              <a:spcAft>
                <a:spcPct val="0"/>
              </a:spcAft>
              <a:buClrTx/>
              <a:buSzTx/>
              <a:buFontTx/>
              <a:buNone/>
              <a:tabLst/>
            </a:pPr>
            <a:r>
              <a:rPr kumimoji="0" lang="pl-PL" altLang="pl-PL" b="0" i="0" u="none" strike="noStrike" cap="none" normalizeH="0" baseline="0" dirty="0">
                <a:ln>
                  <a:noFill/>
                </a:ln>
                <a:solidFill>
                  <a:srgbClr val="231F20"/>
                </a:solidFill>
                <a:effectLst/>
                <a:latin typeface="Open Sans" panose="020B0606030504020204" pitchFamily="34" charset="0"/>
                <a:ea typeface="Open Sans" panose="020B0606030504020204" pitchFamily="34" charset="0"/>
                <a:cs typeface="Open Sans" panose="020B0606030504020204" pitchFamily="34" charset="0"/>
              </a:rPr>
              <a:t>	Szczegóły dotyczące zdarzenia nie są jeszcze znane, ale są podejmowane 	wszelkie możliwe działania w celu zapewnienia ochrony życia i środowiska.</a:t>
            </a:r>
            <a:endParaRPr kumimoji="0" lang="pl-PL" altLang="pl-PL" b="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endParaRPr>
          </a:p>
          <a:p>
            <a:pPr marL="0" marR="0" lvl="0" indent="215900" algn="l" defTabSz="914400" rtl="0" eaLnBrk="0" fontAlgn="base" latinLnBrk="0" hangingPunct="0">
              <a:lnSpc>
                <a:spcPct val="100000"/>
              </a:lnSpc>
              <a:spcBef>
                <a:spcPct val="0"/>
              </a:spcBef>
              <a:spcAft>
                <a:spcPct val="0"/>
              </a:spcAft>
              <a:buClrTx/>
              <a:buSzTx/>
              <a:buFontTx/>
              <a:buNone/>
              <a:tabLst/>
            </a:pPr>
            <a:r>
              <a:rPr kumimoji="0" lang="pl-PL" altLang="pl-PL" b="0" i="0" u="none" strike="noStrike" cap="none" normalizeH="0" baseline="0" dirty="0">
                <a:ln>
                  <a:noFill/>
                </a:ln>
                <a:solidFill>
                  <a:srgbClr val="231F20"/>
                </a:solidFill>
                <a:effectLst/>
                <a:latin typeface="Open Sans" panose="020B0606030504020204" pitchFamily="34" charset="0"/>
                <a:ea typeface="Open Sans" panose="020B0606030504020204" pitchFamily="34" charset="0"/>
                <a:cs typeface="Open Sans" panose="020B0606030504020204" pitchFamily="34" charset="0"/>
              </a:rPr>
              <a:t>	Szczegóły dotyczące miejsca zdarzenia zostaną podane, inne informacje o 	zdarzeniu zostaną udzielone, jak tylko będą znane.</a:t>
            </a:r>
            <a:endParaRPr kumimoji="0" lang="pl-PL" altLang="pl-PL" b="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endParaRPr>
          </a:p>
          <a:p>
            <a:pPr marL="0" marR="0" lvl="0" indent="215900" algn="l" defTabSz="914400" rtl="0" eaLnBrk="0" fontAlgn="base" latinLnBrk="0" hangingPunct="0">
              <a:lnSpc>
                <a:spcPct val="100000"/>
              </a:lnSpc>
              <a:spcBef>
                <a:spcPct val="0"/>
              </a:spcBef>
              <a:spcAft>
                <a:spcPct val="0"/>
              </a:spcAft>
              <a:buClrTx/>
              <a:buSzTx/>
              <a:buFontTx/>
              <a:buNone/>
              <a:tabLst/>
            </a:pPr>
            <a:r>
              <a:rPr kumimoji="0" lang="pl-PL" altLang="pl-PL" b="0" i="0" u="none" strike="noStrike" cap="none" normalizeH="0" baseline="0" dirty="0">
                <a:ln>
                  <a:noFill/>
                </a:ln>
                <a:solidFill>
                  <a:srgbClr val="231F20"/>
                </a:solidFill>
                <a:effectLst/>
                <a:latin typeface="Open Sans" panose="020B0606030504020204" pitchFamily="34" charset="0"/>
                <a:ea typeface="Open Sans" panose="020B0606030504020204" pitchFamily="34" charset="0"/>
                <a:cs typeface="Open Sans" panose="020B0606030504020204" pitchFamily="34" charset="0"/>
              </a:rPr>
              <a:t>	Dla mediów przedsiębiorstwo </a:t>
            </a:r>
            <a:r>
              <a:rPr kumimoji="0" lang="pl-PL" altLang="pl-PL" b="0" i="0" u="none" strike="noStrike" cap="none" normalizeH="0" baseline="0" dirty="0" err="1">
                <a:ln>
                  <a:noFill/>
                </a:ln>
                <a:solidFill>
                  <a:srgbClr val="231F20"/>
                </a:solidFill>
                <a:effectLst/>
                <a:latin typeface="Open Sans" panose="020B0606030504020204" pitchFamily="34" charset="0"/>
                <a:ea typeface="Open Sans" panose="020B0606030504020204" pitchFamily="34" charset="0"/>
                <a:cs typeface="Open Sans" panose="020B0606030504020204" pitchFamily="34" charset="0"/>
              </a:rPr>
              <a:t>XYZ</a:t>
            </a:r>
            <a:r>
              <a:rPr kumimoji="0" lang="pl-PL" altLang="pl-PL" b="0" i="0" u="none" strike="noStrike" cap="none" normalizeH="0" baseline="0" dirty="0">
                <a:ln>
                  <a:noFill/>
                </a:ln>
                <a:solidFill>
                  <a:srgbClr val="231F20"/>
                </a:solidFill>
                <a:effectLst/>
                <a:latin typeface="Open Sans" panose="020B0606030504020204" pitchFamily="34" charset="0"/>
                <a:ea typeface="Open Sans" panose="020B0606030504020204" pitchFamily="34" charset="0"/>
                <a:cs typeface="Open Sans" panose="020B0606030504020204" pitchFamily="34" charset="0"/>
              </a:rPr>
              <a:t> uruchomiło specjalną linię telefoniczną 	pod numerem….</a:t>
            </a:r>
            <a:endParaRPr kumimoji="0" lang="pl-PL" altLang="pl-PL" b="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endParaRPr>
          </a:p>
          <a:p>
            <a:pPr marL="0" marR="0" lvl="0" indent="215900" algn="ctr" defTabSz="914400" rtl="0" eaLnBrk="0" fontAlgn="base" latinLnBrk="0" hangingPunct="0">
              <a:lnSpc>
                <a:spcPct val="100000"/>
              </a:lnSpc>
              <a:spcBef>
                <a:spcPct val="0"/>
              </a:spcBef>
              <a:spcAft>
                <a:spcPct val="0"/>
              </a:spcAft>
              <a:buClrTx/>
              <a:buSzTx/>
              <a:buFontTx/>
              <a:buNone/>
              <a:tabLst/>
            </a:pPr>
            <a:r>
              <a:rPr kumimoji="0" lang="pl-PL" altLang="pl-PL" b="0" i="0" u="none" strike="noStrike" cap="none" normalizeH="0" baseline="0" dirty="0">
                <a:ln>
                  <a:noFill/>
                </a:ln>
                <a:solidFill>
                  <a:srgbClr val="231F20"/>
                </a:solidFill>
                <a:effectLst/>
                <a:latin typeface="Open Sans" panose="020B0606030504020204" pitchFamily="34" charset="0"/>
                <a:ea typeface="Open Sans" panose="020B0606030504020204" pitchFamily="34" charset="0"/>
                <a:cs typeface="Open Sans" panose="020B0606030504020204" pitchFamily="34" charset="0"/>
              </a:rPr>
              <a:t>-koniec-</a:t>
            </a:r>
            <a:endParaRPr kumimoji="0" lang="pl-PL" altLang="pl-PL" b="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0" name="Rectangle 4">
            <a:extLst>
              <a:ext uri="{FF2B5EF4-FFF2-40B4-BE49-F238E27FC236}">
                <a16:creationId xmlns:a16="http://schemas.microsoft.com/office/drawing/2014/main" id="{57AD6845-1DB7-EB97-958F-0435411DF355}"/>
              </a:ext>
            </a:extLst>
          </p:cNvPr>
          <p:cNvSpPr>
            <a:spLocks noChangeArrowheads="1"/>
          </p:cNvSpPr>
          <p:nvPr/>
        </p:nvSpPr>
        <p:spPr bwMode="auto">
          <a:xfrm>
            <a:off x="52388" y="563563"/>
            <a:ext cx="10691812"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pl-PL" altLang="pl-PL" sz="1100" b="0" i="0" u="none" strike="noStrike" cap="none" normalizeH="0" baseline="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pl-PL" altLang="pl-PL" sz="11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br>
            <a:endParaRPr kumimoji="0" lang="pl-PL" altLang="pl-PL"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024335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9ED5B56-990D-F887-0CED-97A2578D7A79}"/>
              </a:ext>
            </a:extLst>
          </p:cNvPr>
          <p:cNvSpPr>
            <a:spLocks noGrp="1"/>
          </p:cNvSpPr>
          <p:nvPr>
            <p:ph type="title"/>
          </p:nvPr>
        </p:nvSpPr>
        <p:spPr>
          <a:xfrm>
            <a:off x="1025525" y="899836"/>
            <a:ext cx="8640381" cy="1080001"/>
          </a:xfrm>
        </p:spPr>
        <p:txBody>
          <a:bodyPr anchor="t">
            <a:normAutofit/>
          </a:bodyPr>
          <a:lstStyle/>
          <a:p>
            <a:r>
              <a:rPr lang="pl-PL" i="1" dirty="0"/>
              <a:t>Prowadzenie rozmów telefonicznych </a:t>
            </a:r>
            <a:endParaRPr lang="en-GB" dirty="0"/>
          </a:p>
        </p:txBody>
      </p:sp>
      <p:sp>
        <p:nvSpPr>
          <p:cNvPr id="3" name="Symbol zastępczy zawartości 2">
            <a:extLst>
              <a:ext uri="{FF2B5EF4-FFF2-40B4-BE49-F238E27FC236}">
                <a16:creationId xmlns:a16="http://schemas.microsoft.com/office/drawing/2014/main" id="{ECE6ADE8-0C0D-8EAB-7F13-142EE7AE191F}"/>
              </a:ext>
            </a:extLst>
          </p:cNvPr>
          <p:cNvSpPr>
            <a:spLocks noGrp="1"/>
          </p:cNvSpPr>
          <p:nvPr>
            <p:ph sz="half" idx="1"/>
          </p:nvPr>
        </p:nvSpPr>
        <p:spPr>
          <a:xfrm>
            <a:off x="1025906" y="1979837"/>
            <a:ext cx="3311888" cy="4680018"/>
          </a:xfrm>
        </p:spPr>
        <p:txBody>
          <a:bodyPr>
            <a:normAutofit/>
          </a:bodyPr>
          <a:lstStyle/>
          <a:p>
            <a:r>
              <a:rPr lang="pl-PL" sz="2000" dirty="0"/>
              <a:t>przygotowanie określonej procedury odbierania telefonów od mediów i krewnych pracowników, można w tym momencie uruchomić specjalną infolinię, zwłaszcza gdy jest duża liczba rozmów przychodzących.</a:t>
            </a:r>
          </a:p>
          <a:p>
            <a:endParaRPr lang="en-GB" dirty="0"/>
          </a:p>
        </p:txBody>
      </p:sp>
      <p:pic>
        <p:nvPicPr>
          <p:cNvPr id="4098" name="Picture 2" descr="6 powodów, dlaczego introwertycy nie lubią rozmawiać przez telefon">
            <a:extLst>
              <a:ext uri="{FF2B5EF4-FFF2-40B4-BE49-F238E27FC236}">
                <a16:creationId xmlns:a16="http://schemas.microsoft.com/office/drawing/2014/main" id="{90C88F43-D62A-91CD-7298-A3C59255F31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4776" r="2913"/>
          <a:stretch>
            <a:fillRect/>
          </a:stretch>
        </p:blipFill>
        <p:spPr bwMode="auto">
          <a:xfrm>
            <a:off x="5057874" y="1949690"/>
            <a:ext cx="5184576" cy="4680226"/>
          </a:xfrm>
          <a:prstGeom prst="rect">
            <a:avLst/>
          </a:prstGeom>
          <a:solidFill>
            <a:srgbClr val="FFFFFF"/>
          </a:solidFill>
        </p:spPr>
      </p:pic>
      <p:sp>
        <p:nvSpPr>
          <p:cNvPr id="4" name="Symbol zastępczy numeru slajdu 3">
            <a:extLst>
              <a:ext uri="{FF2B5EF4-FFF2-40B4-BE49-F238E27FC236}">
                <a16:creationId xmlns:a16="http://schemas.microsoft.com/office/drawing/2014/main" id="{ADFC39CC-605C-5108-3778-AE7E0A82AF72}"/>
              </a:ext>
            </a:extLst>
          </p:cNvPr>
          <p:cNvSpPr>
            <a:spLocks noGrp="1"/>
          </p:cNvSpPr>
          <p:nvPr>
            <p:ph type="sldNum" sz="quarter" idx="10"/>
          </p:nvPr>
        </p:nvSpPr>
        <p:spPr>
          <a:xfrm>
            <a:off x="8585200" y="7019837"/>
            <a:ext cx="1080000" cy="180000"/>
          </a:xfrm>
        </p:spPr>
        <p:txBody>
          <a:bodyPr anchor="ctr">
            <a:normAutofit fontScale="92500" lnSpcReduction="20000"/>
          </a:bodyPr>
          <a:lstStyle/>
          <a:p>
            <a:pPr>
              <a:lnSpc>
                <a:spcPct val="90000"/>
              </a:lnSpc>
              <a:spcAft>
                <a:spcPts val="600"/>
              </a:spcAft>
            </a:pPr>
            <a:fld id="{EB4015AA-59F6-416B-87A6-8E3D940284E2}" type="slidenum">
              <a:rPr lang="pl-PL" sz="300" smtClean="0"/>
              <a:pPr>
                <a:lnSpc>
                  <a:spcPct val="90000"/>
                </a:lnSpc>
                <a:spcAft>
                  <a:spcPts val="600"/>
                </a:spcAft>
              </a:pPr>
              <a:t>9</a:t>
            </a:fld>
            <a:endParaRPr lang="pl-PL" sz="300"/>
          </a:p>
        </p:txBody>
      </p:sp>
    </p:spTree>
    <p:extLst>
      <p:ext uri="{BB962C8B-B14F-4D97-AF65-F5344CB8AC3E}">
        <p14:creationId xmlns:p14="http://schemas.microsoft.com/office/powerpoint/2010/main" val="1164042088"/>
      </p:ext>
    </p:extLst>
  </p:cSld>
  <p:clrMapOvr>
    <a:masterClrMapping/>
  </p:clrMapOvr>
</p:sld>
</file>

<file path=ppt/theme/theme1.xml><?xml version="1.0" encoding="utf-8"?>
<a:theme xmlns:a="http://schemas.openxmlformats.org/drawingml/2006/main" name="Motyw pakietu Office">
  <a:themeElements>
    <a:clrScheme name="Niestandardowy 8">
      <a:dk1>
        <a:srgbClr val="000000"/>
      </a:dk1>
      <a:lt1>
        <a:srgbClr val="FFFFFF"/>
      </a:lt1>
      <a:dk2>
        <a:srgbClr val="002073"/>
      </a:dk2>
      <a:lt2>
        <a:srgbClr val="FFFFFF"/>
      </a:lt2>
      <a:accent1>
        <a:srgbClr val="003399"/>
      </a:accent1>
      <a:accent2>
        <a:srgbClr val="A6D3FF"/>
      </a:accent2>
      <a:accent3>
        <a:srgbClr val="FFD618"/>
      </a:accent3>
      <a:accent4>
        <a:srgbClr val="0051B0"/>
      </a:accent4>
      <a:accent5>
        <a:srgbClr val="6BB1E2"/>
      </a:accent5>
      <a:accent6>
        <a:srgbClr val="FFE60B"/>
      </a:accent6>
      <a:hlink>
        <a:srgbClr val="0563C1"/>
      </a:hlink>
      <a:folHlink>
        <a:srgbClr val="954F72"/>
      </a:folHlink>
    </a:clrScheme>
    <a:fontScheme name="Motyw pakietu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zentacja1" id="{436F5452-C95B-4D43-A1C6-1CA5BE69C951}" vid="{ABE25C27-1E66-47F3-AA86-B88226738C33}"/>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9743ADD6C1AA07458D9FC8BFF02CA0F4" ma:contentTypeVersion="3" ma:contentTypeDescription="Utwórz nowy dokument." ma:contentTypeScope="" ma:versionID="e9ccd9d4b7aa2468bc627926566c6cda">
  <xsd:schema xmlns:xsd="http://www.w3.org/2001/XMLSchema" xmlns:xs="http://www.w3.org/2001/XMLSchema" xmlns:p="http://schemas.microsoft.com/office/2006/metadata/properties" xmlns:ns2="d9adee57-69b9-453a-a8c6-3a3e6b09a743" targetNamespace="http://schemas.microsoft.com/office/2006/metadata/properties" ma:root="true" ma:fieldsID="4c29ad2cf598be8768faa1577d7ae2c1" ns2:_="">
    <xsd:import namespace="d9adee57-69b9-453a-a8c6-3a3e6b09a743"/>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9adee57-69b9-453a-a8c6-3a3e6b09a74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zawartości"/>
        <xsd:element ref="dc:title" minOccurs="0" maxOccurs="1" ma:index="4" ma:displayName="Tytuł"/>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53D1CD7-B231-4176-834D-AAD5B28EF360}"/>
</file>

<file path=customXml/itemProps2.xml><?xml version="1.0" encoding="utf-8"?>
<ds:datastoreItem xmlns:ds="http://schemas.openxmlformats.org/officeDocument/2006/customXml" ds:itemID="{DB048D0C-E323-41E9-8E38-57C09517BF78}"/>
</file>

<file path=customXml/itemProps3.xml><?xml version="1.0" encoding="utf-8"?>
<ds:datastoreItem xmlns:ds="http://schemas.openxmlformats.org/officeDocument/2006/customXml" ds:itemID="{EDB77763-56ED-46B2-84E0-64280EB6B47C}"/>
</file>

<file path=docProps/app.xml><?xml version="1.0" encoding="utf-8"?>
<Properties xmlns="http://schemas.openxmlformats.org/officeDocument/2006/extended-properties" xmlns:vt="http://schemas.openxmlformats.org/officeDocument/2006/docPropsVTypes">
  <Template>Prezentacja z numerem strony</Template>
  <TotalTime>511</TotalTime>
  <Words>3727</Words>
  <Application>Microsoft Office PowerPoint</Application>
  <PresentationFormat>Niestandardowy</PresentationFormat>
  <Paragraphs>233</Paragraphs>
  <Slides>40</Slides>
  <Notes>5</Notes>
  <HiddenSlides>0</HiddenSlides>
  <MMClips>0</MMClips>
  <ScaleCrop>false</ScaleCrop>
  <HeadingPairs>
    <vt:vector size="6" baseType="variant">
      <vt:variant>
        <vt:lpstr>Używane czcionki</vt:lpstr>
      </vt:variant>
      <vt:variant>
        <vt:i4>4</vt:i4>
      </vt:variant>
      <vt:variant>
        <vt:lpstr>Motyw</vt:lpstr>
      </vt:variant>
      <vt:variant>
        <vt:i4>1</vt:i4>
      </vt:variant>
      <vt:variant>
        <vt:lpstr>Tytuły slajdów</vt:lpstr>
      </vt:variant>
      <vt:variant>
        <vt:i4>40</vt:i4>
      </vt:variant>
    </vt:vector>
  </HeadingPairs>
  <TitlesOfParts>
    <vt:vector size="45" baseType="lpstr">
      <vt:lpstr>Arial</vt:lpstr>
      <vt:lpstr>Calibri</vt:lpstr>
      <vt:lpstr>Open Sans</vt:lpstr>
      <vt:lpstr>Times New Roman</vt:lpstr>
      <vt:lpstr>Motyw pakietu Office</vt:lpstr>
      <vt:lpstr>Warsztat 9: Działania komunikacyjne w sytuacji kryzysowej - komunikacja zewnętrzna w warunkach kryzysu.  Opracowała: dr Justyna Bagińska</vt:lpstr>
      <vt:lpstr>Jak sprawnie komunikować się z otoczeniem w trakcie kryzysu?</vt:lpstr>
      <vt:lpstr>Wyodrębnienie grup docelowych, do których będzie kierowana komunikacja w kryzysie: </vt:lpstr>
      <vt:lpstr>Grupy docelowe (c.d.)</vt:lpstr>
      <vt:lpstr>Powołanie centrum prasowego oraz organizowanie konferencji prasowych </vt:lpstr>
      <vt:lpstr>Udzielanie wywiadów telewizyjnych, prasowych </vt:lpstr>
      <vt:lpstr>Oświadczenia prasowe </vt:lpstr>
      <vt:lpstr>Przykład oświadczenia prasowego:</vt:lpstr>
      <vt:lpstr>Prowadzenie rozmów telefonicznych </vt:lpstr>
      <vt:lpstr>Odpowiadanie na telefony mediów oraz na telefony krewnych </vt:lpstr>
      <vt:lpstr>Strona internetowa podmiotu </vt:lpstr>
      <vt:lpstr>Komunikacja bezpośrednia – media społecznościowe podmiotu</vt:lpstr>
      <vt:lpstr>Przykład:</vt:lpstr>
      <vt:lpstr>Zadanie:</vt:lpstr>
      <vt:lpstr>Przykład: Rządowe Centrum Bezpieczeństwa (RCB)</vt:lpstr>
      <vt:lpstr>Media społecznościowe podmiotu</vt:lpstr>
      <vt:lpstr>Przykład: Facebook KANS</vt:lpstr>
      <vt:lpstr>Treść posta:</vt:lpstr>
      <vt:lpstr>Podejście wielokanałowe:</vt:lpstr>
      <vt:lpstr>Informowanie pracowników w sytuacji wypadku </vt:lpstr>
      <vt:lpstr>Oświadczenie reaktyne (holding statement)</vt:lpstr>
      <vt:lpstr>Czym jest oświadczenie reaktywne? </vt:lpstr>
      <vt:lpstr>Najlepsze praktyki dotyczące pisania oświadczeń reaktywnych  </vt:lpstr>
      <vt:lpstr>Oświadczenie reaktywne powinno ZAWSZE zawierać: </vt:lpstr>
      <vt:lpstr>NIGDY nie powinno zawierać:  </vt:lpstr>
      <vt:lpstr>Struktura treści oświadczenia reaktywnego</vt:lpstr>
      <vt:lpstr>Przykłady oświadczeń reaktywnych</vt:lpstr>
      <vt:lpstr>1. OŚWIADCZENIE REAKTYWNE – OGÓLNE⠀⠀⠀⠀⠀⠀⠀⠀⠀ </vt:lpstr>
      <vt:lpstr>2. OŚWIADCZENIE REAKTYWNE – OGÓLNE 2  </vt:lpstr>
      <vt:lpstr>3. OŚWIADCZENIE – OPÓŹNIENIE, USZKODZENIE LUB WYCOFANIE PRODUKTU </vt:lpstr>
      <vt:lpstr>4. OŚWIADCZENIE – PROBLEM TECHNICZNY/ AWARIA </vt:lpstr>
      <vt:lpstr>5. OŚWIADCZENIE – OBRAŹLIWE WYRAŻENIA LUB DZIAŁANIA PRACOWNIKA</vt:lpstr>
      <vt:lpstr>6. OŚWIADCZENIE – WYPADEK PRZY PRACY⠀ ⠀⠀⠀⠀⠀⠀⠀⠀</vt:lpstr>
      <vt:lpstr>7. OŚWIADCZENIE – ŚMIERĆ W WYPADKU</vt:lpstr>
      <vt:lpstr>8. OŚWIADCZENIE – OBRAŹLIWA KAMPANIA MARKETINGOWA⠀⠀⠀⠀⠀⠀⠀⠀ </vt:lpstr>
      <vt:lpstr>9. OŚWIADCZENIE – PROBLEM Z OBSŁUGĄ KLIENTA⠀⠀⠀⠀⠀⠀⠀⠀⠀ </vt:lpstr>
      <vt:lpstr>SMSy do pracowników lub wiadomości na Messengera/ Whatsappa itp</vt:lpstr>
      <vt:lpstr>Warsztat:  oświadczenie reaktywne (holding statement)</vt:lpstr>
      <vt:lpstr>Źródła:</vt:lpstr>
      <vt:lpstr>Dziękuję za uwagę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Sowiński Piotr</dc:creator>
  <cp:lastModifiedBy>Justyna Bagińska</cp:lastModifiedBy>
  <cp:revision>47</cp:revision>
  <dcterms:created xsi:type="dcterms:W3CDTF">2022-06-22T09:40:44Z</dcterms:created>
  <dcterms:modified xsi:type="dcterms:W3CDTF">2025-06-22T16:40:40Z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0x0101009743ADD6C1AA07458D9FC8BFF02CA0F4</vt:lpwstr>
  </property>
</Properties>
</file>